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48" r:id="rId1"/>
  </p:sldMasterIdLst>
  <p:notesMasterIdLst>
    <p:notesMasterId r:id="rId77"/>
  </p:notesMasterIdLst>
  <p:sldIdLst>
    <p:sldId id="334" r:id="rId2"/>
    <p:sldId id="335" r:id="rId3"/>
    <p:sldId id="336" r:id="rId4"/>
    <p:sldId id="337" r:id="rId5"/>
    <p:sldId id="434" r:id="rId6"/>
    <p:sldId id="377" r:id="rId7"/>
    <p:sldId id="435" r:id="rId8"/>
    <p:sldId id="378" r:id="rId9"/>
    <p:sldId id="346" r:id="rId10"/>
    <p:sldId id="347" r:id="rId11"/>
    <p:sldId id="348" r:id="rId12"/>
    <p:sldId id="349" r:id="rId13"/>
    <p:sldId id="370" r:id="rId14"/>
    <p:sldId id="433" r:id="rId15"/>
    <p:sldId id="379" r:id="rId16"/>
    <p:sldId id="423" r:id="rId17"/>
    <p:sldId id="381" r:id="rId18"/>
    <p:sldId id="424" r:id="rId19"/>
    <p:sldId id="425" r:id="rId20"/>
    <p:sldId id="437" r:id="rId21"/>
    <p:sldId id="458" r:id="rId22"/>
    <p:sldId id="455" r:id="rId23"/>
    <p:sldId id="441" r:id="rId24"/>
    <p:sldId id="442" r:id="rId25"/>
    <p:sldId id="443" r:id="rId26"/>
    <p:sldId id="391" r:id="rId27"/>
    <p:sldId id="392" r:id="rId28"/>
    <p:sldId id="426" r:id="rId29"/>
    <p:sldId id="427" r:id="rId30"/>
    <p:sldId id="393" r:id="rId31"/>
    <p:sldId id="395" r:id="rId32"/>
    <p:sldId id="428" r:id="rId33"/>
    <p:sldId id="447" r:id="rId34"/>
    <p:sldId id="429" r:id="rId35"/>
    <p:sldId id="430" r:id="rId36"/>
    <p:sldId id="401" r:id="rId37"/>
    <p:sldId id="402" r:id="rId38"/>
    <p:sldId id="403" r:id="rId39"/>
    <p:sldId id="444" r:id="rId40"/>
    <p:sldId id="405" r:id="rId41"/>
    <p:sldId id="431" r:id="rId42"/>
    <p:sldId id="408" r:id="rId43"/>
    <p:sldId id="439" r:id="rId44"/>
    <p:sldId id="410" r:id="rId45"/>
    <p:sldId id="411" r:id="rId46"/>
    <p:sldId id="412" r:id="rId47"/>
    <p:sldId id="389" r:id="rId48"/>
    <p:sldId id="432" r:id="rId49"/>
    <p:sldId id="415" r:id="rId50"/>
    <p:sldId id="418" r:id="rId51"/>
    <p:sldId id="371" r:id="rId52"/>
    <p:sldId id="338" r:id="rId53"/>
    <p:sldId id="341" r:id="rId54"/>
    <p:sldId id="352" r:id="rId55"/>
    <p:sldId id="353" r:id="rId56"/>
    <p:sldId id="419" r:id="rId57"/>
    <p:sldId id="355" r:id="rId58"/>
    <p:sldId id="356" r:id="rId59"/>
    <p:sldId id="372" r:id="rId60"/>
    <p:sldId id="342" r:id="rId61"/>
    <p:sldId id="357" r:id="rId62"/>
    <p:sldId id="358" r:id="rId63"/>
    <p:sldId id="373" r:id="rId64"/>
    <p:sldId id="374" r:id="rId65"/>
    <p:sldId id="359" r:id="rId66"/>
    <p:sldId id="360" r:id="rId67"/>
    <p:sldId id="343" r:id="rId68"/>
    <p:sldId id="362" r:id="rId69"/>
    <p:sldId id="363" r:id="rId70"/>
    <p:sldId id="375" r:id="rId71"/>
    <p:sldId id="422" r:id="rId72"/>
    <p:sldId id="344" r:id="rId73"/>
    <p:sldId id="368" r:id="rId74"/>
    <p:sldId id="366" r:id="rId75"/>
    <p:sldId id="369" r:id="rId76"/>
  </p:sldIdLst>
  <p:sldSz cx="12192000" cy="6858000"/>
  <p:notesSz cx="6858000" cy="9144000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Calibri Light" panose="020F0302020204030204" pitchFamily="34" charset="0"/>
      <p:regular r:id="rId82"/>
      <p:italic r:id="rId83"/>
    </p:embeddedFont>
    <p:embeddedFont>
      <p:font typeface="Open Sans" panose="020B0606030504020204" pitchFamily="34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EE8E5CE3-2432-46E1-95B6-2FF9DDBAF340}">
          <p14:sldIdLst>
            <p14:sldId id="334"/>
            <p14:sldId id="335"/>
            <p14:sldId id="336"/>
            <p14:sldId id="337"/>
          </p14:sldIdLst>
        </p14:section>
        <p14:section name="Introduction" id="{5791114D-98EE-495D-B835-3761894198F3}">
          <p14:sldIdLst>
            <p14:sldId id="434"/>
            <p14:sldId id="377"/>
            <p14:sldId id="435"/>
            <p14:sldId id="378"/>
            <p14:sldId id="346"/>
            <p14:sldId id="347"/>
            <p14:sldId id="348"/>
            <p14:sldId id="349"/>
            <p14:sldId id="370"/>
          </p14:sldIdLst>
        </p14:section>
        <p14:section name="Martin - Nutritional Programming" id="{B04228E5-1E15-4AB2-BD8F-30ECEED1AA0A}">
          <p14:sldIdLst>
            <p14:sldId id="433"/>
            <p14:sldId id="379"/>
            <p14:sldId id="423"/>
            <p14:sldId id="381"/>
            <p14:sldId id="424"/>
            <p14:sldId id="425"/>
            <p14:sldId id="437"/>
            <p14:sldId id="458"/>
            <p14:sldId id="455"/>
            <p14:sldId id="441"/>
            <p14:sldId id="442"/>
            <p14:sldId id="443"/>
            <p14:sldId id="391"/>
            <p14:sldId id="392"/>
            <p14:sldId id="426"/>
            <p14:sldId id="427"/>
            <p14:sldId id="393"/>
            <p14:sldId id="395"/>
            <p14:sldId id="428"/>
            <p14:sldId id="447"/>
            <p14:sldId id="429"/>
            <p14:sldId id="430"/>
            <p14:sldId id="401"/>
            <p14:sldId id="402"/>
            <p14:sldId id="403"/>
            <p14:sldId id="444"/>
            <p14:sldId id="405"/>
            <p14:sldId id="431"/>
            <p14:sldId id="408"/>
            <p14:sldId id="439"/>
            <p14:sldId id="410"/>
            <p14:sldId id="411"/>
            <p14:sldId id="412"/>
            <p14:sldId id="389"/>
            <p14:sldId id="432"/>
            <p14:sldId id="415"/>
          </p14:sldIdLst>
        </p14:section>
        <p14:section name="Georgieff - Nutrient-Specific Effects on the Brain" id="{6761CD97-D126-496A-B0A0-64CAFC1EC637}">
          <p14:sldIdLst>
            <p14:sldId id="418"/>
            <p14:sldId id="371"/>
            <p14:sldId id="338"/>
            <p14:sldId id="341"/>
            <p14:sldId id="352"/>
            <p14:sldId id="353"/>
            <p14:sldId id="419"/>
            <p14:sldId id="355"/>
            <p14:sldId id="356"/>
            <p14:sldId id="372"/>
            <p14:sldId id="342"/>
            <p14:sldId id="357"/>
            <p14:sldId id="358"/>
            <p14:sldId id="373"/>
            <p14:sldId id="374"/>
            <p14:sldId id="359"/>
            <p14:sldId id="360"/>
            <p14:sldId id="343"/>
            <p14:sldId id="362"/>
            <p14:sldId id="363"/>
            <p14:sldId id="375"/>
            <p14:sldId id="422"/>
            <p14:sldId id="344"/>
            <p14:sldId id="368"/>
            <p14:sldId id="366"/>
            <p14:sldId id="3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8" name="Author" initials="A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5BC"/>
    <a:srgbClr val="8DD0F7"/>
    <a:srgbClr val="333333"/>
    <a:srgbClr val="4C4C4E"/>
    <a:srgbClr val="FAA21B"/>
    <a:srgbClr val="9E1F63"/>
    <a:srgbClr val="F0EEF6"/>
    <a:srgbClr val="C08B5F"/>
    <a:srgbClr val="FFCC99"/>
    <a:srgbClr val="EE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9189" autoAdjust="0"/>
  </p:normalViewPr>
  <p:slideViewPr>
    <p:cSldViewPr snapToGrid="0" snapToObjects="1">
      <p:cViewPr varScale="1">
        <p:scale>
          <a:sx n="98" d="100"/>
          <a:sy n="98" d="100"/>
        </p:scale>
        <p:origin x="81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7.fntdata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87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46EA78-55E3-4F7F-9CC7-626B99B45B15}" type="doc">
      <dgm:prSet loTypeId="urn:microsoft.com/office/officeart/2005/8/layout/cycle1" loCatId="cycle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17EDE17E-324F-4B9D-AF49-5CE4071CFACB}">
      <dgm:prSet phldrT="[Text]" custT="1"/>
      <dgm:spPr/>
      <dgm:t>
        <a:bodyPr/>
        <a:lstStyle/>
        <a:p>
          <a:r>
            <a:rPr lang="en-US" sz="2400" dirty="0"/>
            <a:t>BPD</a:t>
          </a:r>
        </a:p>
      </dgm:t>
    </dgm:pt>
    <dgm:pt modelId="{B0F39F76-30A9-4316-913E-3268BF2C53B2}" type="parTrans" cxnId="{E7CAAF9A-17FB-413E-9787-0B6A37E3EAA4}">
      <dgm:prSet/>
      <dgm:spPr/>
      <dgm:t>
        <a:bodyPr/>
        <a:lstStyle/>
        <a:p>
          <a:endParaRPr lang="en-US"/>
        </a:p>
      </dgm:t>
    </dgm:pt>
    <dgm:pt modelId="{2E7DA5B5-852C-400B-A8E2-0191877331A9}" type="sibTrans" cxnId="{E7CAAF9A-17FB-413E-9787-0B6A37E3EAA4}">
      <dgm:prSet/>
      <dgm:spPr/>
      <dgm:t>
        <a:bodyPr/>
        <a:lstStyle/>
        <a:p>
          <a:endParaRPr lang="en-US"/>
        </a:p>
      </dgm:t>
    </dgm:pt>
    <dgm:pt modelId="{4B9691FE-0F9F-4A46-BAA5-8049F473968A}">
      <dgm:prSet phldrT="[Text]" custT="1"/>
      <dgm:spPr/>
      <dgm:t>
        <a:bodyPr/>
        <a:lstStyle/>
        <a:p>
          <a:r>
            <a:rPr lang="en-US" sz="2400" dirty="0"/>
            <a:t>Nutrition</a:t>
          </a:r>
        </a:p>
      </dgm:t>
    </dgm:pt>
    <dgm:pt modelId="{85514BB2-85EC-42C6-A8DC-3F79858F97E0}" type="parTrans" cxnId="{31324D49-FDC9-4642-89CD-BDC8278EA789}">
      <dgm:prSet/>
      <dgm:spPr/>
      <dgm:t>
        <a:bodyPr/>
        <a:lstStyle/>
        <a:p>
          <a:endParaRPr lang="en-US"/>
        </a:p>
      </dgm:t>
    </dgm:pt>
    <dgm:pt modelId="{588EEC1F-180C-4BE2-91ED-A0453C5446EB}" type="sibTrans" cxnId="{31324D49-FDC9-4642-89CD-BDC8278EA789}">
      <dgm:prSet/>
      <dgm:spPr/>
      <dgm:t>
        <a:bodyPr/>
        <a:lstStyle/>
        <a:p>
          <a:endParaRPr lang="en-US"/>
        </a:p>
      </dgm:t>
    </dgm:pt>
    <dgm:pt modelId="{47AADFC4-500E-49A3-9C32-179D0BBD6653}" type="pres">
      <dgm:prSet presAssocID="{3846EA78-55E3-4F7F-9CC7-626B99B45B15}" presName="cycle" presStyleCnt="0">
        <dgm:presLayoutVars>
          <dgm:dir/>
          <dgm:resizeHandles val="exact"/>
        </dgm:presLayoutVars>
      </dgm:prSet>
      <dgm:spPr/>
    </dgm:pt>
    <dgm:pt modelId="{7D3F31CB-B554-4B35-B2B1-2666134DCE6E}" type="pres">
      <dgm:prSet presAssocID="{17EDE17E-324F-4B9D-AF49-5CE4071CFACB}" presName="dummy" presStyleCnt="0"/>
      <dgm:spPr/>
    </dgm:pt>
    <dgm:pt modelId="{049D1C8E-B155-4DFD-B92E-8B7F69B80809}" type="pres">
      <dgm:prSet presAssocID="{17EDE17E-324F-4B9D-AF49-5CE4071CFACB}" presName="node" presStyleLbl="revTx" presStyleIdx="0" presStyleCnt="2">
        <dgm:presLayoutVars>
          <dgm:bulletEnabled val="1"/>
        </dgm:presLayoutVars>
      </dgm:prSet>
      <dgm:spPr/>
    </dgm:pt>
    <dgm:pt modelId="{DA5EC7AF-DE8C-4095-B467-80CEEE291A5D}" type="pres">
      <dgm:prSet presAssocID="{2E7DA5B5-852C-400B-A8E2-0191877331A9}" presName="sibTrans" presStyleLbl="node1" presStyleIdx="0" presStyleCnt="2"/>
      <dgm:spPr/>
    </dgm:pt>
    <dgm:pt modelId="{AABE9744-264A-4DB6-94BB-437AD33E3C6F}" type="pres">
      <dgm:prSet presAssocID="{4B9691FE-0F9F-4A46-BAA5-8049F473968A}" presName="dummy" presStyleCnt="0"/>
      <dgm:spPr/>
    </dgm:pt>
    <dgm:pt modelId="{DC9681E5-1AAB-4CCF-9180-EEF924E3C744}" type="pres">
      <dgm:prSet presAssocID="{4B9691FE-0F9F-4A46-BAA5-8049F473968A}" presName="node" presStyleLbl="revTx" presStyleIdx="1" presStyleCnt="2">
        <dgm:presLayoutVars>
          <dgm:bulletEnabled val="1"/>
        </dgm:presLayoutVars>
      </dgm:prSet>
      <dgm:spPr/>
    </dgm:pt>
    <dgm:pt modelId="{4E5A5915-C22C-4E44-9B1A-23C2D48FDE02}" type="pres">
      <dgm:prSet presAssocID="{588EEC1F-180C-4BE2-91ED-A0453C5446EB}" presName="sibTrans" presStyleLbl="node1" presStyleIdx="1" presStyleCnt="2"/>
      <dgm:spPr/>
    </dgm:pt>
  </dgm:ptLst>
  <dgm:cxnLst>
    <dgm:cxn modelId="{E0994B1E-B469-6147-882A-B6E7E6EEC4CB}" type="presOf" srcId="{4B9691FE-0F9F-4A46-BAA5-8049F473968A}" destId="{DC9681E5-1AAB-4CCF-9180-EEF924E3C744}" srcOrd="0" destOrd="0" presId="urn:microsoft.com/office/officeart/2005/8/layout/cycle1"/>
    <dgm:cxn modelId="{31324D49-FDC9-4642-89CD-BDC8278EA789}" srcId="{3846EA78-55E3-4F7F-9CC7-626B99B45B15}" destId="{4B9691FE-0F9F-4A46-BAA5-8049F473968A}" srcOrd="1" destOrd="0" parTransId="{85514BB2-85EC-42C6-A8DC-3F79858F97E0}" sibTransId="{588EEC1F-180C-4BE2-91ED-A0453C5446EB}"/>
    <dgm:cxn modelId="{3D4BB996-5DF8-FC4C-BA1D-FD1D4B17EC2B}" type="presOf" srcId="{17EDE17E-324F-4B9D-AF49-5CE4071CFACB}" destId="{049D1C8E-B155-4DFD-B92E-8B7F69B80809}" srcOrd="0" destOrd="0" presId="urn:microsoft.com/office/officeart/2005/8/layout/cycle1"/>
    <dgm:cxn modelId="{E7CAAF9A-17FB-413E-9787-0B6A37E3EAA4}" srcId="{3846EA78-55E3-4F7F-9CC7-626B99B45B15}" destId="{17EDE17E-324F-4B9D-AF49-5CE4071CFACB}" srcOrd="0" destOrd="0" parTransId="{B0F39F76-30A9-4316-913E-3268BF2C53B2}" sibTransId="{2E7DA5B5-852C-400B-A8E2-0191877331A9}"/>
    <dgm:cxn modelId="{FA47A9A0-B51C-C44C-90AB-DC548EE608F3}" type="presOf" srcId="{588EEC1F-180C-4BE2-91ED-A0453C5446EB}" destId="{4E5A5915-C22C-4E44-9B1A-23C2D48FDE02}" srcOrd="0" destOrd="0" presId="urn:microsoft.com/office/officeart/2005/8/layout/cycle1"/>
    <dgm:cxn modelId="{DE91DCB5-C3EA-BC4E-A18F-33F8932EB8E5}" type="presOf" srcId="{2E7DA5B5-852C-400B-A8E2-0191877331A9}" destId="{DA5EC7AF-DE8C-4095-B467-80CEEE291A5D}" srcOrd="0" destOrd="0" presId="urn:microsoft.com/office/officeart/2005/8/layout/cycle1"/>
    <dgm:cxn modelId="{22F312DA-9E94-A343-AFF5-629FC32B6394}" type="presOf" srcId="{3846EA78-55E3-4F7F-9CC7-626B99B45B15}" destId="{47AADFC4-500E-49A3-9C32-179D0BBD6653}" srcOrd="0" destOrd="0" presId="urn:microsoft.com/office/officeart/2005/8/layout/cycle1"/>
    <dgm:cxn modelId="{DF3CE2E3-F5EE-0B43-AC7A-2E03A34C767B}" type="presParOf" srcId="{47AADFC4-500E-49A3-9C32-179D0BBD6653}" destId="{7D3F31CB-B554-4B35-B2B1-2666134DCE6E}" srcOrd="0" destOrd="0" presId="urn:microsoft.com/office/officeart/2005/8/layout/cycle1"/>
    <dgm:cxn modelId="{C73CB24B-1FE1-C646-A30B-234E9184F9D7}" type="presParOf" srcId="{47AADFC4-500E-49A3-9C32-179D0BBD6653}" destId="{049D1C8E-B155-4DFD-B92E-8B7F69B80809}" srcOrd="1" destOrd="0" presId="urn:microsoft.com/office/officeart/2005/8/layout/cycle1"/>
    <dgm:cxn modelId="{226F107F-6397-3C4C-BAF5-47058A6749CF}" type="presParOf" srcId="{47AADFC4-500E-49A3-9C32-179D0BBD6653}" destId="{DA5EC7AF-DE8C-4095-B467-80CEEE291A5D}" srcOrd="2" destOrd="0" presId="urn:microsoft.com/office/officeart/2005/8/layout/cycle1"/>
    <dgm:cxn modelId="{879261D7-DD76-F04D-80C2-B761887D39BB}" type="presParOf" srcId="{47AADFC4-500E-49A3-9C32-179D0BBD6653}" destId="{AABE9744-264A-4DB6-94BB-437AD33E3C6F}" srcOrd="3" destOrd="0" presId="urn:microsoft.com/office/officeart/2005/8/layout/cycle1"/>
    <dgm:cxn modelId="{9758984B-7EDD-204D-AF42-9ACE97259806}" type="presParOf" srcId="{47AADFC4-500E-49A3-9C32-179D0BBD6653}" destId="{DC9681E5-1AAB-4CCF-9180-EEF924E3C744}" srcOrd="4" destOrd="0" presId="urn:microsoft.com/office/officeart/2005/8/layout/cycle1"/>
    <dgm:cxn modelId="{FA7DC8E6-942E-D24A-8D10-2419E375E07F}" type="presParOf" srcId="{47AADFC4-500E-49A3-9C32-179D0BBD6653}" destId="{4E5A5915-C22C-4E44-9B1A-23C2D48FDE02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995BFE-817C-634C-B9EA-EFDA28DB79F7}" type="doc">
      <dgm:prSet loTypeId="urn:microsoft.com/office/officeart/2005/8/layout/vList5" loCatId="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F0529E16-20D5-7843-A1F5-AC5B38668DAB}">
      <dgm:prSet phldrT="[Text]"/>
      <dgm:spPr>
        <a:solidFill>
          <a:srgbClr val="1B75BC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dirty="0"/>
            <a:t>IUGR</a:t>
          </a:r>
        </a:p>
      </dgm:t>
    </dgm:pt>
    <dgm:pt modelId="{4FC21886-42FE-2D48-9E41-E717224A58C0}" type="parTrans" cxnId="{6852BB4B-3EB2-5A46-AE91-6B1827D4A9A7}">
      <dgm:prSet/>
      <dgm:spPr/>
      <dgm:t>
        <a:bodyPr/>
        <a:lstStyle/>
        <a:p>
          <a:endParaRPr lang="en-US"/>
        </a:p>
      </dgm:t>
    </dgm:pt>
    <dgm:pt modelId="{C7AA1C6D-226B-084F-89A0-6BF38AEE1AE4}" type="sibTrans" cxnId="{6852BB4B-3EB2-5A46-AE91-6B1827D4A9A7}">
      <dgm:prSet/>
      <dgm:spPr/>
      <dgm:t>
        <a:bodyPr/>
        <a:lstStyle/>
        <a:p>
          <a:endParaRPr lang="en-US"/>
        </a:p>
      </dgm:t>
    </dgm:pt>
    <dgm:pt modelId="{CC579188-C24B-9E47-A0EC-6B6B7DD9A8EC}">
      <dgm:prSet phldrT="[Text]" custT="1"/>
      <dgm:spPr/>
      <dgm:t>
        <a:bodyPr/>
        <a:lstStyle/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200" dirty="0"/>
            <a:t>Generalized fetal malnutrition: </a:t>
          </a:r>
          <a:r>
            <a:rPr lang="en-US" sz="1200" dirty="0">
              <a:solidFill>
                <a:schemeClr val="tx2"/>
              </a:solidFill>
            </a:rPr>
            <a:t>Responsible nutrients have not been isolated</a:t>
          </a:r>
        </a:p>
      </dgm:t>
    </dgm:pt>
    <dgm:pt modelId="{01719292-D99D-0F4B-BE67-3AD9077ECB94}" type="parTrans" cxnId="{FB3C7DC9-A9AC-2D4B-B137-2E1D73BC0E8D}">
      <dgm:prSet/>
      <dgm:spPr/>
      <dgm:t>
        <a:bodyPr/>
        <a:lstStyle/>
        <a:p>
          <a:endParaRPr lang="en-US"/>
        </a:p>
      </dgm:t>
    </dgm:pt>
    <dgm:pt modelId="{637CF1C8-3A08-EE46-B0C8-7D1ACCF951CA}" type="sibTrans" cxnId="{FB3C7DC9-A9AC-2D4B-B137-2E1D73BC0E8D}">
      <dgm:prSet/>
      <dgm:spPr/>
      <dgm:t>
        <a:bodyPr/>
        <a:lstStyle/>
        <a:p>
          <a:endParaRPr lang="en-US"/>
        </a:p>
      </dgm:t>
    </dgm:pt>
    <dgm:pt modelId="{4E116BD5-60F8-524E-BBE0-A13014A9721B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200" dirty="0"/>
            <a:t>Activation of glucocorticoids: </a:t>
          </a:r>
          <a:r>
            <a:rPr lang="en-US" sz="1200" dirty="0">
              <a:solidFill>
                <a:schemeClr val="tx2"/>
              </a:solidFill>
            </a:rPr>
            <a:t>Stress alters BDNF DNA methylation</a:t>
          </a:r>
        </a:p>
      </dgm:t>
    </dgm:pt>
    <dgm:pt modelId="{EA2E1669-2CE7-2844-86E7-82B18DA86953}" type="parTrans" cxnId="{0A9328D7-8C89-354A-B7F7-8609F3E5F340}">
      <dgm:prSet/>
      <dgm:spPr/>
      <dgm:t>
        <a:bodyPr/>
        <a:lstStyle/>
        <a:p>
          <a:endParaRPr lang="en-US"/>
        </a:p>
      </dgm:t>
    </dgm:pt>
    <dgm:pt modelId="{8D9150AB-3512-834A-BB48-EECC36452A61}" type="sibTrans" cxnId="{0A9328D7-8C89-354A-B7F7-8609F3E5F340}">
      <dgm:prSet/>
      <dgm:spPr/>
      <dgm:t>
        <a:bodyPr/>
        <a:lstStyle/>
        <a:p>
          <a:endParaRPr lang="en-US"/>
        </a:p>
      </dgm:t>
    </dgm:pt>
    <dgm:pt modelId="{B6C63B2C-4BB3-BB40-A4B2-6A930A81A70E}">
      <dgm:prSet phldrT="[Text]"/>
      <dgm:spPr>
        <a:solidFill>
          <a:srgbClr val="1B75BC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b="1" dirty="0"/>
            <a:t>LC-PUFA</a:t>
          </a:r>
          <a:r>
            <a:rPr lang="en-US" dirty="0"/>
            <a:t> </a:t>
          </a:r>
        </a:p>
      </dgm:t>
    </dgm:pt>
    <dgm:pt modelId="{E25D6346-D262-A742-9124-413695F34066}" type="parTrans" cxnId="{2D38BA24-FD03-4440-ABDA-66EA2F3F9136}">
      <dgm:prSet/>
      <dgm:spPr/>
      <dgm:t>
        <a:bodyPr/>
        <a:lstStyle/>
        <a:p>
          <a:endParaRPr lang="en-US"/>
        </a:p>
      </dgm:t>
    </dgm:pt>
    <dgm:pt modelId="{BF52AEDC-37A2-E846-AEE0-C69CDBFB955E}" type="sibTrans" cxnId="{2D38BA24-FD03-4440-ABDA-66EA2F3F9136}">
      <dgm:prSet/>
      <dgm:spPr/>
      <dgm:t>
        <a:bodyPr/>
        <a:lstStyle/>
        <a:p>
          <a:endParaRPr lang="en-US"/>
        </a:p>
      </dgm:t>
    </dgm:pt>
    <dgm:pt modelId="{2938C8F6-A88C-C642-BF41-C6B4653DD1B3}">
      <dgm:prSet phldrT="[Text]" custT="1"/>
      <dgm:spPr/>
      <dgm:t>
        <a:bodyPr/>
        <a:lstStyle/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dirty="0"/>
            <a:t>DNA methylation of BDNF</a:t>
          </a:r>
        </a:p>
      </dgm:t>
    </dgm:pt>
    <dgm:pt modelId="{3D392307-0A56-4140-8BCB-27D5BF508782}" type="parTrans" cxnId="{58999419-5E95-D243-BDA4-967770D0C06E}">
      <dgm:prSet/>
      <dgm:spPr/>
      <dgm:t>
        <a:bodyPr/>
        <a:lstStyle/>
        <a:p>
          <a:endParaRPr lang="en-US"/>
        </a:p>
      </dgm:t>
    </dgm:pt>
    <dgm:pt modelId="{E9E63904-603D-0743-8DB3-569759BBE7E1}" type="sibTrans" cxnId="{58999419-5E95-D243-BDA4-967770D0C06E}">
      <dgm:prSet/>
      <dgm:spPr/>
      <dgm:t>
        <a:bodyPr/>
        <a:lstStyle/>
        <a:p>
          <a:endParaRPr lang="en-US"/>
        </a:p>
      </dgm:t>
    </dgm:pt>
    <dgm:pt modelId="{1DC41229-9606-6941-874F-3683F6332900}">
      <dgm:prSet phldrT="[Text]"/>
      <dgm:spPr>
        <a:solidFill>
          <a:srgbClr val="1B75BC"/>
        </a:solidFill>
        <a:ln>
          <a:solidFill>
            <a:schemeClr val="bg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–"/>
          </a:pPr>
          <a:r>
            <a:rPr lang="en-US" dirty="0"/>
            <a:t>Methyl donors and DNA methylation</a:t>
          </a:r>
        </a:p>
      </dgm:t>
    </dgm:pt>
    <dgm:pt modelId="{53B6735C-5211-D147-9E45-0DA5FAA714A9}" type="parTrans" cxnId="{95354598-57DD-514B-8150-29EFED29ECDE}">
      <dgm:prSet/>
      <dgm:spPr/>
      <dgm:t>
        <a:bodyPr/>
        <a:lstStyle/>
        <a:p>
          <a:endParaRPr lang="en-US"/>
        </a:p>
      </dgm:t>
    </dgm:pt>
    <dgm:pt modelId="{A2750750-AC87-8344-B9B3-20D08D7775DC}" type="sibTrans" cxnId="{95354598-57DD-514B-8150-29EFED29ECDE}">
      <dgm:prSet/>
      <dgm:spPr/>
      <dgm:t>
        <a:bodyPr/>
        <a:lstStyle/>
        <a:p>
          <a:endParaRPr lang="en-US"/>
        </a:p>
      </dgm:t>
    </dgm:pt>
    <dgm:pt modelId="{353EE06D-3D6C-5F46-BEA9-BDB710E0C045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0" dirty="0"/>
            <a:t>Choline </a:t>
          </a:r>
        </a:p>
      </dgm:t>
    </dgm:pt>
    <dgm:pt modelId="{8091DFA9-9116-934E-9810-4A5663AB57F3}" type="parTrans" cxnId="{E179BAF8-8EE3-9545-992E-1F57CA244A7D}">
      <dgm:prSet/>
      <dgm:spPr/>
      <dgm:t>
        <a:bodyPr/>
        <a:lstStyle/>
        <a:p>
          <a:endParaRPr lang="en-US"/>
        </a:p>
      </dgm:t>
    </dgm:pt>
    <dgm:pt modelId="{B16E7C16-FE7E-994C-8FD5-EC5936FF5F55}" type="sibTrans" cxnId="{E179BAF8-8EE3-9545-992E-1F57CA244A7D}">
      <dgm:prSet/>
      <dgm:spPr/>
      <dgm:t>
        <a:bodyPr/>
        <a:lstStyle/>
        <a:p>
          <a:endParaRPr lang="en-US"/>
        </a:p>
      </dgm:t>
    </dgm:pt>
    <dgm:pt modelId="{5F7F93DF-A273-7B47-A76F-46A87F71ACE0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b="0" dirty="0"/>
            <a:t>Folate </a:t>
          </a:r>
        </a:p>
      </dgm:t>
    </dgm:pt>
    <dgm:pt modelId="{C228E1E3-21DC-5441-BBE6-566299AE96D6}" type="parTrans" cxnId="{D0A60728-1CDA-AE44-B566-5237A7DE7191}">
      <dgm:prSet/>
      <dgm:spPr/>
      <dgm:t>
        <a:bodyPr/>
        <a:lstStyle/>
        <a:p>
          <a:endParaRPr lang="en-US"/>
        </a:p>
      </dgm:t>
    </dgm:pt>
    <dgm:pt modelId="{CAE3AD7C-3BDD-314B-A78F-404A758114C4}" type="sibTrans" cxnId="{D0A60728-1CDA-AE44-B566-5237A7DE7191}">
      <dgm:prSet/>
      <dgm:spPr/>
      <dgm:t>
        <a:bodyPr/>
        <a:lstStyle/>
        <a:p>
          <a:endParaRPr lang="en-US"/>
        </a:p>
      </dgm:t>
    </dgm:pt>
    <dgm:pt modelId="{4C89474C-B195-094D-8D72-1D65DDB71FBC}">
      <dgm:prSet/>
      <dgm:spPr>
        <a:solidFill>
          <a:srgbClr val="1B75BC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dirty="0"/>
            <a:t>Iron</a:t>
          </a:r>
        </a:p>
      </dgm:t>
    </dgm:pt>
    <dgm:pt modelId="{BA6E4AE4-4941-6E45-B975-677A32437F52}" type="parTrans" cxnId="{F50C16A9-FBE9-AB41-AFE7-5C79ED2AA522}">
      <dgm:prSet/>
      <dgm:spPr/>
      <dgm:t>
        <a:bodyPr/>
        <a:lstStyle/>
        <a:p>
          <a:endParaRPr lang="en-US"/>
        </a:p>
      </dgm:t>
    </dgm:pt>
    <dgm:pt modelId="{38B910BA-809F-B543-B692-665F51FA07D2}" type="sibTrans" cxnId="{F50C16A9-FBE9-AB41-AFE7-5C79ED2AA522}">
      <dgm:prSet/>
      <dgm:spPr/>
      <dgm:t>
        <a:bodyPr/>
        <a:lstStyle/>
        <a:p>
          <a:endParaRPr lang="en-US"/>
        </a:p>
      </dgm:t>
    </dgm:pt>
    <dgm:pt modelId="{833F4CA5-3729-C44F-AE37-0A9391425FF4}">
      <dgm:prSet phldrT="[Text]"/>
      <dgm:spPr>
        <a:solidFill>
          <a:srgbClr val="1B75BC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b="1" dirty="0"/>
            <a:t>Vitamin A</a:t>
          </a:r>
          <a:endParaRPr lang="en-US" dirty="0"/>
        </a:p>
      </dgm:t>
    </dgm:pt>
    <dgm:pt modelId="{3891047D-4949-2741-BB6C-4E7C17EC9BDE}" type="parTrans" cxnId="{BF904EEB-0855-CF41-A18F-632F97F6A4D6}">
      <dgm:prSet/>
      <dgm:spPr/>
      <dgm:t>
        <a:bodyPr/>
        <a:lstStyle/>
        <a:p>
          <a:endParaRPr lang="en-US"/>
        </a:p>
      </dgm:t>
    </dgm:pt>
    <dgm:pt modelId="{764594F1-655C-E744-8710-4FFCEE2088FC}" type="sibTrans" cxnId="{BF904EEB-0855-CF41-A18F-632F97F6A4D6}">
      <dgm:prSet/>
      <dgm:spPr/>
      <dgm:t>
        <a:bodyPr/>
        <a:lstStyle/>
        <a:p>
          <a:endParaRPr lang="en-US"/>
        </a:p>
      </dgm:t>
    </dgm:pt>
    <dgm:pt modelId="{22C92998-0B46-3047-939C-0CA7D064D871}">
      <dgm:prSet phldrT="[Text]"/>
      <dgm:spPr>
        <a:solidFill>
          <a:srgbClr val="1B75BC"/>
        </a:solidFill>
        <a:ln>
          <a:solidFill>
            <a:schemeClr val="bg2"/>
          </a:solidFill>
        </a:ln>
      </dgm:spPr>
      <dgm:t>
        <a:bodyPr/>
        <a:lstStyle/>
        <a:p>
          <a:r>
            <a:rPr lang="en-US" b="1" dirty="0"/>
            <a:t>Riboflavin</a:t>
          </a:r>
          <a:endParaRPr lang="en-US" dirty="0"/>
        </a:p>
      </dgm:t>
    </dgm:pt>
    <dgm:pt modelId="{3D6BBCE0-C553-B54A-BF00-ACB249AF7CE6}" type="parTrans" cxnId="{FD41DF7E-93E9-C445-B1AB-0650224B983D}">
      <dgm:prSet/>
      <dgm:spPr/>
      <dgm:t>
        <a:bodyPr/>
        <a:lstStyle/>
        <a:p>
          <a:endParaRPr lang="en-US"/>
        </a:p>
      </dgm:t>
    </dgm:pt>
    <dgm:pt modelId="{F0FCB5E7-7E42-1C4D-B8DD-7E3D0AF951F2}" type="sibTrans" cxnId="{FD41DF7E-93E9-C445-B1AB-0650224B983D}">
      <dgm:prSet/>
      <dgm:spPr/>
      <dgm:t>
        <a:bodyPr/>
        <a:lstStyle/>
        <a:p>
          <a:endParaRPr lang="en-US"/>
        </a:p>
      </dgm:t>
    </dgm:pt>
    <dgm:pt modelId="{10671887-7E37-C34B-A74A-C6C9646157F9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US" sz="1400" dirty="0"/>
            <a:t>Iron deficiency, anemia (hypoxia), or both</a:t>
          </a:r>
        </a:p>
      </dgm:t>
    </dgm:pt>
    <dgm:pt modelId="{FB16EE85-C192-0C4E-A7B1-DE90149D364A}" type="parTrans" cxnId="{6A0DA866-7A90-5742-97C8-7AF903C57635}">
      <dgm:prSet/>
      <dgm:spPr/>
      <dgm:t>
        <a:bodyPr/>
        <a:lstStyle/>
        <a:p>
          <a:endParaRPr lang="en-US"/>
        </a:p>
      </dgm:t>
    </dgm:pt>
    <dgm:pt modelId="{2B1602BA-5415-464B-A3FD-08A91A2B5A09}" type="sibTrans" cxnId="{6A0DA866-7A90-5742-97C8-7AF903C57635}">
      <dgm:prSet/>
      <dgm:spPr/>
      <dgm:t>
        <a:bodyPr/>
        <a:lstStyle/>
        <a:p>
          <a:endParaRPr lang="en-US"/>
        </a:p>
      </dgm:t>
    </dgm:pt>
    <dgm:pt modelId="{2C546301-662A-A74A-91A6-1AFB02E8F030}">
      <dgm:prSet phldrT="[Text]" custT="1"/>
      <dgm:spPr/>
      <dgm:t>
        <a:bodyPr/>
        <a:lstStyle/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400" dirty="0"/>
            <a:t>Vitamin A supplementation reduces DNA methylation</a:t>
          </a:r>
        </a:p>
      </dgm:t>
    </dgm:pt>
    <dgm:pt modelId="{0ED235C9-922B-0E4F-B460-69E77255C1B1}" type="parTrans" cxnId="{F573C913-4A4C-CA42-BA48-0E04CD421BFD}">
      <dgm:prSet/>
      <dgm:spPr/>
      <dgm:t>
        <a:bodyPr/>
        <a:lstStyle/>
        <a:p>
          <a:endParaRPr lang="en-US"/>
        </a:p>
      </dgm:t>
    </dgm:pt>
    <dgm:pt modelId="{1F00C6FC-11DC-F544-89A7-D10024381AD5}" type="sibTrans" cxnId="{F573C913-4A4C-CA42-BA48-0E04CD421BFD}">
      <dgm:prSet/>
      <dgm:spPr/>
      <dgm:t>
        <a:bodyPr/>
        <a:lstStyle/>
        <a:p>
          <a:endParaRPr lang="en-US"/>
        </a:p>
      </dgm:t>
    </dgm:pt>
    <dgm:pt modelId="{F241E0E7-53F3-1C46-B649-DFA921EF2DB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400" dirty="0"/>
            <a:t>Cofactor for small family of lysine histone demethylases</a:t>
          </a:r>
        </a:p>
      </dgm:t>
    </dgm:pt>
    <dgm:pt modelId="{55297BBF-A00C-6540-802B-9A95BCA8EE34}" type="parTrans" cxnId="{ADAD00AE-810D-9943-8A27-06BB314F661F}">
      <dgm:prSet/>
      <dgm:spPr/>
      <dgm:t>
        <a:bodyPr/>
        <a:lstStyle/>
        <a:p>
          <a:endParaRPr lang="en-US"/>
        </a:p>
      </dgm:t>
    </dgm:pt>
    <dgm:pt modelId="{55603F0D-82A3-E74E-ADE4-B3B4E71C5630}" type="sibTrans" cxnId="{ADAD00AE-810D-9943-8A27-06BB314F661F}">
      <dgm:prSet/>
      <dgm:spPr/>
      <dgm:t>
        <a:bodyPr/>
        <a:lstStyle/>
        <a:p>
          <a:endParaRPr lang="en-US"/>
        </a:p>
      </dgm:t>
    </dgm:pt>
    <dgm:pt modelId="{E5B92479-9460-FD43-AA04-C7C39B4B1282}">
      <dgm:prSet/>
      <dgm:spPr>
        <a:solidFill>
          <a:srgbClr val="1B75BC"/>
        </a:solidFill>
        <a:ln>
          <a:solidFill>
            <a:schemeClr val="bg2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–"/>
          </a:pPr>
          <a:r>
            <a:rPr lang="en-US" dirty="0"/>
            <a:t>No current evidence for zinc, copper, iodine, selenium, B12, thiamine, other B vitamins, vitamin E, vitamin D </a:t>
          </a:r>
        </a:p>
      </dgm:t>
    </dgm:pt>
    <dgm:pt modelId="{F248C07B-EB49-C142-A54F-64C3CC456F4F}" type="parTrans" cxnId="{B86B64B0-0F0C-084B-A923-58D6A6DA5D09}">
      <dgm:prSet/>
      <dgm:spPr/>
      <dgm:t>
        <a:bodyPr/>
        <a:lstStyle/>
        <a:p>
          <a:endParaRPr lang="en-US"/>
        </a:p>
      </dgm:t>
    </dgm:pt>
    <dgm:pt modelId="{68193CE8-EEFC-FD46-96FF-70CB717E2504}" type="sibTrans" cxnId="{B86B64B0-0F0C-084B-A923-58D6A6DA5D09}">
      <dgm:prSet/>
      <dgm:spPr/>
      <dgm:t>
        <a:bodyPr/>
        <a:lstStyle/>
        <a:p>
          <a:endParaRPr lang="en-US"/>
        </a:p>
      </dgm:t>
    </dgm:pt>
    <dgm:pt modelId="{B99237AA-F23E-4D45-99DB-97624F4ADC6C}" type="pres">
      <dgm:prSet presAssocID="{96995BFE-817C-634C-B9EA-EFDA28DB79F7}" presName="Name0" presStyleCnt="0">
        <dgm:presLayoutVars>
          <dgm:dir/>
          <dgm:animLvl val="lvl"/>
          <dgm:resizeHandles val="exact"/>
        </dgm:presLayoutVars>
      </dgm:prSet>
      <dgm:spPr/>
    </dgm:pt>
    <dgm:pt modelId="{9D6173C9-2EDF-BE49-9562-0266C901FBE2}" type="pres">
      <dgm:prSet presAssocID="{F0529E16-20D5-7843-A1F5-AC5B38668DAB}" presName="linNode" presStyleCnt="0"/>
      <dgm:spPr/>
    </dgm:pt>
    <dgm:pt modelId="{4B19BB03-EA92-FE40-873F-84230E33FA37}" type="pres">
      <dgm:prSet presAssocID="{F0529E16-20D5-7843-A1F5-AC5B38668DAB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085C2A40-0DAC-5E41-820B-A0709F510AFC}" type="pres">
      <dgm:prSet presAssocID="{F0529E16-20D5-7843-A1F5-AC5B38668DAB}" presName="descendantText" presStyleLbl="alignAccFollowNode1" presStyleIdx="0" presStyleCnt="6">
        <dgm:presLayoutVars>
          <dgm:bulletEnabled val="1"/>
        </dgm:presLayoutVars>
      </dgm:prSet>
      <dgm:spPr/>
    </dgm:pt>
    <dgm:pt modelId="{FD58179F-57DF-5E4A-BC5F-8AD53B56F1DA}" type="pres">
      <dgm:prSet presAssocID="{C7AA1C6D-226B-084F-89A0-6BF38AEE1AE4}" presName="sp" presStyleCnt="0"/>
      <dgm:spPr/>
    </dgm:pt>
    <dgm:pt modelId="{013206E5-598B-2542-84CE-2D5508E9908B}" type="pres">
      <dgm:prSet presAssocID="{B6C63B2C-4BB3-BB40-A4B2-6A930A81A70E}" presName="linNode" presStyleCnt="0"/>
      <dgm:spPr/>
    </dgm:pt>
    <dgm:pt modelId="{EE2FA10A-0D4C-9C47-ACD9-14001D9C86A0}" type="pres">
      <dgm:prSet presAssocID="{B6C63B2C-4BB3-BB40-A4B2-6A930A81A70E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BC287B08-A803-1543-BE15-1CDF01B48E6E}" type="pres">
      <dgm:prSet presAssocID="{B6C63B2C-4BB3-BB40-A4B2-6A930A81A70E}" presName="descendantText" presStyleLbl="alignAccFollowNode1" presStyleIdx="1" presStyleCnt="6">
        <dgm:presLayoutVars>
          <dgm:bulletEnabled val="1"/>
        </dgm:presLayoutVars>
      </dgm:prSet>
      <dgm:spPr/>
    </dgm:pt>
    <dgm:pt modelId="{8AD892BF-1B24-F940-8020-5390FD1208A0}" type="pres">
      <dgm:prSet presAssocID="{BF52AEDC-37A2-E846-AEE0-C69CDBFB955E}" presName="sp" presStyleCnt="0"/>
      <dgm:spPr/>
    </dgm:pt>
    <dgm:pt modelId="{B1C549D2-AF6D-2141-824D-63270CD21D90}" type="pres">
      <dgm:prSet presAssocID="{1DC41229-9606-6941-874F-3683F6332900}" presName="linNode" presStyleCnt="0"/>
      <dgm:spPr/>
    </dgm:pt>
    <dgm:pt modelId="{084EBB00-054E-8C4B-86CE-2C72B0C3F4F6}" type="pres">
      <dgm:prSet presAssocID="{1DC41229-9606-6941-874F-3683F6332900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B7D227FB-B974-C047-9630-3C7C8C307A7A}" type="pres">
      <dgm:prSet presAssocID="{1DC41229-9606-6941-874F-3683F6332900}" presName="descendantText" presStyleLbl="alignAccFollowNode1" presStyleIdx="2" presStyleCnt="6" custLinFactNeighborY="-933">
        <dgm:presLayoutVars>
          <dgm:bulletEnabled val="1"/>
        </dgm:presLayoutVars>
      </dgm:prSet>
      <dgm:spPr/>
    </dgm:pt>
    <dgm:pt modelId="{4E1C97EA-CF0C-024F-A0D9-98A119EA680F}" type="pres">
      <dgm:prSet presAssocID="{A2750750-AC87-8344-B9B3-20D08D7775DC}" presName="sp" presStyleCnt="0"/>
      <dgm:spPr/>
    </dgm:pt>
    <dgm:pt modelId="{3F806762-0860-8842-9E4A-392BED7AB804}" type="pres">
      <dgm:prSet presAssocID="{4C89474C-B195-094D-8D72-1D65DDB71FBC}" presName="linNode" presStyleCnt="0"/>
      <dgm:spPr/>
    </dgm:pt>
    <dgm:pt modelId="{3375E1C4-529B-A24D-912C-5B96C912B300}" type="pres">
      <dgm:prSet presAssocID="{4C89474C-B195-094D-8D72-1D65DDB71FBC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A5F23FDC-F434-644E-9A93-0CB43279D708}" type="pres">
      <dgm:prSet presAssocID="{4C89474C-B195-094D-8D72-1D65DDB71FBC}" presName="descendantText" presStyleLbl="alignAccFollowNode1" presStyleIdx="3" presStyleCnt="6">
        <dgm:presLayoutVars>
          <dgm:bulletEnabled val="1"/>
        </dgm:presLayoutVars>
      </dgm:prSet>
      <dgm:spPr/>
    </dgm:pt>
    <dgm:pt modelId="{7D9EB420-FCFC-AA48-9E51-11DC3873112C}" type="pres">
      <dgm:prSet presAssocID="{38B910BA-809F-B543-B692-665F51FA07D2}" presName="sp" presStyleCnt="0"/>
      <dgm:spPr/>
    </dgm:pt>
    <dgm:pt modelId="{4509710A-D47A-2347-9011-D9A0EBA8227A}" type="pres">
      <dgm:prSet presAssocID="{833F4CA5-3729-C44F-AE37-0A9391425FF4}" presName="linNode" presStyleCnt="0"/>
      <dgm:spPr/>
    </dgm:pt>
    <dgm:pt modelId="{53B01146-ECBC-8F4A-A4E7-D0ED9E5C71D1}" type="pres">
      <dgm:prSet presAssocID="{833F4CA5-3729-C44F-AE37-0A9391425FF4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96479AE8-0A5F-EF45-A842-39AB37348D94}" type="pres">
      <dgm:prSet presAssocID="{833F4CA5-3729-C44F-AE37-0A9391425FF4}" presName="descendantText" presStyleLbl="alignAccFollowNode1" presStyleIdx="4" presStyleCnt="6" custLinFactNeighborY="-2017">
        <dgm:presLayoutVars>
          <dgm:bulletEnabled val="1"/>
        </dgm:presLayoutVars>
      </dgm:prSet>
      <dgm:spPr/>
    </dgm:pt>
    <dgm:pt modelId="{5B3B09C6-6F89-E548-8EF7-68BE9BF63CFC}" type="pres">
      <dgm:prSet presAssocID="{764594F1-655C-E744-8710-4FFCEE2088FC}" presName="sp" presStyleCnt="0"/>
      <dgm:spPr/>
    </dgm:pt>
    <dgm:pt modelId="{57832FA7-F606-3349-8010-64C688D6FEDB}" type="pres">
      <dgm:prSet presAssocID="{22C92998-0B46-3047-939C-0CA7D064D871}" presName="linNode" presStyleCnt="0"/>
      <dgm:spPr/>
    </dgm:pt>
    <dgm:pt modelId="{3666FED4-3A6A-A840-AA71-C2C304132067}" type="pres">
      <dgm:prSet presAssocID="{22C92998-0B46-3047-939C-0CA7D064D871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BA846C3D-41DC-984A-912C-A690AAAAC217}" type="pres">
      <dgm:prSet presAssocID="{22C92998-0B46-3047-939C-0CA7D064D871}" presName="descendantText" presStyleLbl="alignAccFollowNode1" presStyleIdx="5" presStyleCnt="6">
        <dgm:presLayoutVars>
          <dgm:bulletEnabled val="1"/>
        </dgm:presLayoutVars>
      </dgm:prSet>
      <dgm:spPr/>
    </dgm:pt>
    <dgm:pt modelId="{F0EBFB2D-35E6-B24A-A347-EC20A90D9662}" type="pres">
      <dgm:prSet presAssocID="{F0FCB5E7-7E42-1C4D-B8DD-7E3D0AF951F2}" presName="sp" presStyleCnt="0"/>
      <dgm:spPr/>
    </dgm:pt>
    <dgm:pt modelId="{DD206ACB-4DA3-534E-82FD-2A65BE118B06}" type="pres">
      <dgm:prSet presAssocID="{E5B92479-9460-FD43-AA04-C7C39B4B1282}" presName="linNode" presStyleCnt="0"/>
      <dgm:spPr/>
    </dgm:pt>
    <dgm:pt modelId="{F02C50A9-BA7D-BB4B-BCAD-B0C33F85AEFF}" type="pres">
      <dgm:prSet presAssocID="{E5B92479-9460-FD43-AA04-C7C39B4B1282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3481C600-8A55-BB45-A1A2-55EDE3166CBA}" type="presOf" srcId="{353EE06D-3D6C-5F46-BEA9-BDB710E0C045}" destId="{B7D227FB-B974-C047-9630-3C7C8C307A7A}" srcOrd="0" destOrd="0" presId="urn:microsoft.com/office/officeart/2005/8/layout/vList5"/>
    <dgm:cxn modelId="{BB82470F-F7B6-0744-B032-CE1A62448621}" type="presOf" srcId="{833F4CA5-3729-C44F-AE37-0A9391425FF4}" destId="{53B01146-ECBC-8F4A-A4E7-D0ED9E5C71D1}" srcOrd="0" destOrd="0" presId="urn:microsoft.com/office/officeart/2005/8/layout/vList5"/>
    <dgm:cxn modelId="{F573C913-4A4C-CA42-BA48-0E04CD421BFD}" srcId="{833F4CA5-3729-C44F-AE37-0A9391425FF4}" destId="{2C546301-662A-A74A-91A6-1AFB02E8F030}" srcOrd="0" destOrd="0" parTransId="{0ED235C9-922B-0E4F-B460-69E77255C1B1}" sibTransId="{1F00C6FC-11DC-F544-89A7-D10024381AD5}"/>
    <dgm:cxn modelId="{58999419-5E95-D243-BDA4-967770D0C06E}" srcId="{B6C63B2C-4BB3-BB40-A4B2-6A930A81A70E}" destId="{2938C8F6-A88C-C642-BF41-C6B4653DD1B3}" srcOrd="0" destOrd="0" parTransId="{3D392307-0A56-4140-8BCB-27D5BF508782}" sibTransId="{E9E63904-603D-0743-8DB3-569759BBE7E1}"/>
    <dgm:cxn modelId="{3586EB21-AD68-B74E-BF07-6A0D957EB70D}" type="presOf" srcId="{1DC41229-9606-6941-874F-3683F6332900}" destId="{084EBB00-054E-8C4B-86CE-2C72B0C3F4F6}" srcOrd="0" destOrd="0" presId="urn:microsoft.com/office/officeart/2005/8/layout/vList5"/>
    <dgm:cxn modelId="{AAC1B122-E55F-E54B-A22B-02C00CA6EE58}" type="presOf" srcId="{CC579188-C24B-9E47-A0EC-6B6B7DD9A8EC}" destId="{085C2A40-0DAC-5E41-820B-A0709F510AFC}" srcOrd="0" destOrd="0" presId="urn:microsoft.com/office/officeart/2005/8/layout/vList5"/>
    <dgm:cxn modelId="{2D38BA24-FD03-4440-ABDA-66EA2F3F9136}" srcId="{96995BFE-817C-634C-B9EA-EFDA28DB79F7}" destId="{B6C63B2C-4BB3-BB40-A4B2-6A930A81A70E}" srcOrd="1" destOrd="0" parTransId="{E25D6346-D262-A742-9124-413695F34066}" sibTransId="{BF52AEDC-37A2-E846-AEE0-C69CDBFB955E}"/>
    <dgm:cxn modelId="{906ACE27-58CE-7648-803F-A0F3C42272FA}" type="presOf" srcId="{F241E0E7-53F3-1C46-B649-DFA921EF2DB8}" destId="{BA846C3D-41DC-984A-912C-A690AAAAC217}" srcOrd="0" destOrd="0" presId="urn:microsoft.com/office/officeart/2005/8/layout/vList5"/>
    <dgm:cxn modelId="{D0A60728-1CDA-AE44-B566-5237A7DE7191}" srcId="{1DC41229-9606-6941-874F-3683F6332900}" destId="{5F7F93DF-A273-7B47-A76F-46A87F71ACE0}" srcOrd="1" destOrd="0" parTransId="{C228E1E3-21DC-5441-BBE6-566299AE96D6}" sibTransId="{CAE3AD7C-3BDD-314B-A78F-404A758114C4}"/>
    <dgm:cxn modelId="{8F80B137-9A3F-F349-B30F-D3682E7BF8D9}" type="presOf" srcId="{96995BFE-817C-634C-B9EA-EFDA28DB79F7}" destId="{B99237AA-F23E-4D45-99DB-97624F4ADC6C}" srcOrd="0" destOrd="0" presId="urn:microsoft.com/office/officeart/2005/8/layout/vList5"/>
    <dgm:cxn modelId="{87800F3F-1876-F04E-B602-A6BDC5CA1F98}" type="presOf" srcId="{5F7F93DF-A273-7B47-A76F-46A87F71ACE0}" destId="{B7D227FB-B974-C047-9630-3C7C8C307A7A}" srcOrd="0" destOrd="1" presId="urn:microsoft.com/office/officeart/2005/8/layout/vList5"/>
    <dgm:cxn modelId="{6A0DA866-7A90-5742-97C8-7AF903C57635}" srcId="{4C89474C-B195-094D-8D72-1D65DDB71FBC}" destId="{10671887-7E37-C34B-A74A-C6C9646157F9}" srcOrd="0" destOrd="0" parTransId="{FB16EE85-C192-0C4E-A7B1-DE90149D364A}" sibTransId="{2B1602BA-5415-464B-A3FD-08A91A2B5A09}"/>
    <dgm:cxn modelId="{A098F946-A6DA-874D-8C60-A76AD11C2F2C}" type="presOf" srcId="{4C89474C-B195-094D-8D72-1D65DDB71FBC}" destId="{3375E1C4-529B-A24D-912C-5B96C912B300}" srcOrd="0" destOrd="0" presId="urn:microsoft.com/office/officeart/2005/8/layout/vList5"/>
    <dgm:cxn modelId="{6852BB4B-3EB2-5A46-AE91-6B1827D4A9A7}" srcId="{96995BFE-817C-634C-B9EA-EFDA28DB79F7}" destId="{F0529E16-20D5-7843-A1F5-AC5B38668DAB}" srcOrd="0" destOrd="0" parTransId="{4FC21886-42FE-2D48-9E41-E717224A58C0}" sibTransId="{C7AA1C6D-226B-084F-89A0-6BF38AEE1AE4}"/>
    <dgm:cxn modelId="{FD41DF7E-93E9-C445-B1AB-0650224B983D}" srcId="{96995BFE-817C-634C-B9EA-EFDA28DB79F7}" destId="{22C92998-0B46-3047-939C-0CA7D064D871}" srcOrd="5" destOrd="0" parTransId="{3D6BBCE0-C553-B54A-BF00-ACB249AF7CE6}" sibTransId="{F0FCB5E7-7E42-1C4D-B8DD-7E3D0AF951F2}"/>
    <dgm:cxn modelId="{25C83C8C-6293-1747-AC78-8AF98C47477C}" type="presOf" srcId="{4E116BD5-60F8-524E-BBE0-A13014A9721B}" destId="{085C2A40-0DAC-5E41-820B-A0709F510AFC}" srcOrd="0" destOrd="1" presId="urn:microsoft.com/office/officeart/2005/8/layout/vList5"/>
    <dgm:cxn modelId="{17499C8E-205D-B748-8460-D77E5FC25779}" type="presOf" srcId="{2938C8F6-A88C-C642-BF41-C6B4653DD1B3}" destId="{BC287B08-A803-1543-BE15-1CDF01B48E6E}" srcOrd="0" destOrd="0" presId="urn:microsoft.com/office/officeart/2005/8/layout/vList5"/>
    <dgm:cxn modelId="{95354598-57DD-514B-8150-29EFED29ECDE}" srcId="{96995BFE-817C-634C-B9EA-EFDA28DB79F7}" destId="{1DC41229-9606-6941-874F-3683F6332900}" srcOrd="2" destOrd="0" parTransId="{53B6735C-5211-D147-9E45-0DA5FAA714A9}" sibTransId="{A2750750-AC87-8344-B9B3-20D08D7775DC}"/>
    <dgm:cxn modelId="{76F4CE98-7867-7941-8EB7-5C06A6115973}" type="presOf" srcId="{F0529E16-20D5-7843-A1F5-AC5B38668DAB}" destId="{4B19BB03-EA92-FE40-873F-84230E33FA37}" srcOrd="0" destOrd="0" presId="urn:microsoft.com/office/officeart/2005/8/layout/vList5"/>
    <dgm:cxn modelId="{AAD9DDA8-1856-A543-B4FA-389E3B7A6A94}" type="presOf" srcId="{10671887-7E37-C34B-A74A-C6C9646157F9}" destId="{A5F23FDC-F434-644E-9A93-0CB43279D708}" srcOrd="0" destOrd="0" presId="urn:microsoft.com/office/officeart/2005/8/layout/vList5"/>
    <dgm:cxn modelId="{F50C16A9-FBE9-AB41-AFE7-5C79ED2AA522}" srcId="{96995BFE-817C-634C-B9EA-EFDA28DB79F7}" destId="{4C89474C-B195-094D-8D72-1D65DDB71FBC}" srcOrd="3" destOrd="0" parTransId="{BA6E4AE4-4941-6E45-B975-677A32437F52}" sibTransId="{38B910BA-809F-B543-B692-665F51FA07D2}"/>
    <dgm:cxn modelId="{ADAD00AE-810D-9943-8A27-06BB314F661F}" srcId="{22C92998-0B46-3047-939C-0CA7D064D871}" destId="{F241E0E7-53F3-1C46-B649-DFA921EF2DB8}" srcOrd="0" destOrd="0" parTransId="{55297BBF-A00C-6540-802B-9A95BCA8EE34}" sibTransId="{55603F0D-82A3-E74E-ADE4-B3B4E71C5630}"/>
    <dgm:cxn modelId="{B86B64B0-0F0C-084B-A923-58D6A6DA5D09}" srcId="{96995BFE-817C-634C-B9EA-EFDA28DB79F7}" destId="{E5B92479-9460-FD43-AA04-C7C39B4B1282}" srcOrd="6" destOrd="0" parTransId="{F248C07B-EB49-C142-A54F-64C3CC456F4F}" sibTransId="{68193CE8-EEFC-FD46-96FF-70CB717E2504}"/>
    <dgm:cxn modelId="{F6811FB3-5073-4944-9260-69634105DAB0}" type="presOf" srcId="{22C92998-0B46-3047-939C-0CA7D064D871}" destId="{3666FED4-3A6A-A840-AA71-C2C304132067}" srcOrd="0" destOrd="0" presId="urn:microsoft.com/office/officeart/2005/8/layout/vList5"/>
    <dgm:cxn modelId="{80E6CBB4-07E7-6748-9726-F65DF35CB040}" type="presOf" srcId="{2C546301-662A-A74A-91A6-1AFB02E8F030}" destId="{96479AE8-0A5F-EF45-A842-39AB37348D94}" srcOrd="0" destOrd="0" presId="urn:microsoft.com/office/officeart/2005/8/layout/vList5"/>
    <dgm:cxn modelId="{FB3C7DC9-A9AC-2D4B-B137-2E1D73BC0E8D}" srcId="{F0529E16-20D5-7843-A1F5-AC5B38668DAB}" destId="{CC579188-C24B-9E47-A0EC-6B6B7DD9A8EC}" srcOrd="0" destOrd="0" parTransId="{01719292-D99D-0F4B-BE67-3AD9077ECB94}" sibTransId="{637CF1C8-3A08-EE46-B0C8-7D1ACCF951CA}"/>
    <dgm:cxn modelId="{0A9328D7-8C89-354A-B7F7-8609F3E5F340}" srcId="{F0529E16-20D5-7843-A1F5-AC5B38668DAB}" destId="{4E116BD5-60F8-524E-BBE0-A13014A9721B}" srcOrd="1" destOrd="0" parTransId="{EA2E1669-2CE7-2844-86E7-82B18DA86953}" sibTransId="{8D9150AB-3512-834A-BB48-EECC36452A61}"/>
    <dgm:cxn modelId="{2B9EF4D9-FE18-2C4C-9B1A-DB3B14E0CCDA}" type="presOf" srcId="{B6C63B2C-4BB3-BB40-A4B2-6A930A81A70E}" destId="{EE2FA10A-0D4C-9C47-ACD9-14001D9C86A0}" srcOrd="0" destOrd="0" presId="urn:microsoft.com/office/officeart/2005/8/layout/vList5"/>
    <dgm:cxn modelId="{BF904EEB-0855-CF41-A18F-632F97F6A4D6}" srcId="{96995BFE-817C-634C-B9EA-EFDA28DB79F7}" destId="{833F4CA5-3729-C44F-AE37-0A9391425FF4}" srcOrd="4" destOrd="0" parTransId="{3891047D-4949-2741-BB6C-4E7C17EC9BDE}" sibTransId="{764594F1-655C-E744-8710-4FFCEE2088FC}"/>
    <dgm:cxn modelId="{5DD2DAEB-8E93-4A41-ADF0-F12CB02CD239}" type="presOf" srcId="{E5B92479-9460-FD43-AA04-C7C39B4B1282}" destId="{F02C50A9-BA7D-BB4B-BCAD-B0C33F85AEFF}" srcOrd="0" destOrd="0" presId="urn:microsoft.com/office/officeart/2005/8/layout/vList5"/>
    <dgm:cxn modelId="{E179BAF8-8EE3-9545-992E-1F57CA244A7D}" srcId="{1DC41229-9606-6941-874F-3683F6332900}" destId="{353EE06D-3D6C-5F46-BEA9-BDB710E0C045}" srcOrd="0" destOrd="0" parTransId="{8091DFA9-9116-934E-9810-4A5663AB57F3}" sibTransId="{B16E7C16-FE7E-994C-8FD5-EC5936FF5F55}"/>
    <dgm:cxn modelId="{2EB98D60-0177-9F42-B09B-4A7513E93C58}" type="presParOf" srcId="{B99237AA-F23E-4D45-99DB-97624F4ADC6C}" destId="{9D6173C9-2EDF-BE49-9562-0266C901FBE2}" srcOrd="0" destOrd="0" presId="urn:microsoft.com/office/officeart/2005/8/layout/vList5"/>
    <dgm:cxn modelId="{031CA034-868D-8341-AAA6-6F9F8A9D082A}" type="presParOf" srcId="{9D6173C9-2EDF-BE49-9562-0266C901FBE2}" destId="{4B19BB03-EA92-FE40-873F-84230E33FA37}" srcOrd="0" destOrd="0" presId="urn:microsoft.com/office/officeart/2005/8/layout/vList5"/>
    <dgm:cxn modelId="{DFE379A6-4159-F744-AAB4-A8D50381C0CF}" type="presParOf" srcId="{9D6173C9-2EDF-BE49-9562-0266C901FBE2}" destId="{085C2A40-0DAC-5E41-820B-A0709F510AFC}" srcOrd="1" destOrd="0" presId="urn:microsoft.com/office/officeart/2005/8/layout/vList5"/>
    <dgm:cxn modelId="{39F6CB32-4CED-C24A-8D73-02C2259CFCD0}" type="presParOf" srcId="{B99237AA-F23E-4D45-99DB-97624F4ADC6C}" destId="{FD58179F-57DF-5E4A-BC5F-8AD53B56F1DA}" srcOrd="1" destOrd="0" presId="urn:microsoft.com/office/officeart/2005/8/layout/vList5"/>
    <dgm:cxn modelId="{40C30307-A9B9-8C4B-B39D-1C6B896020EB}" type="presParOf" srcId="{B99237AA-F23E-4D45-99DB-97624F4ADC6C}" destId="{013206E5-598B-2542-84CE-2D5508E9908B}" srcOrd="2" destOrd="0" presId="urn:microsoft.com/office/officeart/2005/8/layout/vList5"/>
    <dgm:cxn modelId="{D3AA0726-17EF-1247-9859-2FB19D32C1AE}" type="presParOf" srcId="{013206E5-598B-2542-84CE-2D5508E9908B}" destId="{EE2FA10A-0D4C-9C47-ACD9-14001D9C86A0}" srcOrd="0" destOrd="0" presId="urn:microsoft.com/office/officeart/2005/8/layout/vList5"/>
    <dgm:cxn modelId="{29E08363-096F-2048-9DD4-E742D0169BF4}" type="presParOf" srcId="{013206E5-598B-2542-84CE-2D5508E9908B}" destId="{BC287B08-A803-1543-BE15-1CDF01B48E6E}" srcOrd="1" destOrd="0" presId="urn:microsoft.com/office/officeart/2005/8/layout/vList5"/>
    <dgm:cxn modelId="{6668925C-EAF3-7B47-93EC-2C452C8F7AEE}" type="presParOf" srcId="{B99237AA-F23E-4D45-99DB-97624F4ADC6C}" destId="{8AD892BF-1B24-F940-8020-5390FD1208A0}" srcOrd="3" destOrd="0" presId="urn:microsoft.com/office/officeart/2005/8/layout/vList5"/>
    <dgm:cxn modelId="{49D88166-325F-F544-9D03-FA9DCF4205D3}" type="presParOf" srcId="{B99237AA-F23E-4D45-99DB-97624F4ADC6C}" destId="{B1C549D2-AF6D-2141-824D-63270CD21D90}" srcOrd="4" destOrd="0" presId="urn:microsoft.com/office/officeart/2005/8/layout/vList5"/>
    <dgm:cxn modelId="{40A78582-CAF2-9348-BA0C-F0BCCD2081F6}" type="presParOf" srcId="{B1C549D2-AF6D-2141-824D-63270CD21D90}" destId="{084EBB00-054E-8C4B-86CE-2C72B0C3F4F6}" srcOrd="0" destOrd="0" presId="urn:microsoft.com/office/officeart/2005/8/layout/vList5"/>
    <dgm:cxn modelId="{CBE7BBF8-7E1C-4048-8B07-FFF60C5C6DE8}" type="presParOf" srcId="{B1C549D2-AF6D-2141-824D-63270CD21D90}" destId="{B7D227FB-B974-C047-9630-3C7C8C307A7A}" srcOrd="1" destOrd="0" presId="urn:microsoft.com/office/officeart/2005/8/layout/vList5"/>
    <dgm:cxn modelId="{51D5937D-6661-0D40-8B26-DCD92A91AAE9}" type="presParOf" srcId="{B99237AA-F23E-4D45-99DB-97624F4ADC6C}" destId="{4E1C97EA-CF0C-024F-A0D9-98A119EA680F}" srcOrd="5" destOrd="0" presId="urn:microsoft.com/office/officeart/2005/8/layout/vList5"/>
    <dgm:cxn modelId="{01D12088-6EDC-1E40-8693-730E60702E1A}" type="presParOf" srcId="{B99237AA-F23E-4D45-99DB-97624F4ADC6C}" destId="{3F806762-0860-8842-9E4A-392BED7AB804}" srcOrd="6" destOrd="0" presId="urn:microsoft.com/office/officeart/2005/8/layout/vList5"/>
    <dgm:cxn modelId="{1A7EF67E-3380-C243-8132-C8E76F01D2E3}" type="presParOf" srcId="{3F806762-0860-8842-9E4A-392BED7AB804}" destId="{3375E1C4-529B-A24D-912C-5B96C912B300}" srcOrd="0" destOrd="0" presId="urn:microsoft.com/office/officeart/2005/8/layout/vList5"/>
    <dgm:cxn modelId="{9B10F62B-C1E9-114B-9458-E16633198FC1}" type="presParOf" srcId="{3F806762-0860-8842-9E4A-392BED7AB804}" destId="{A5F23FDC-F434-644E-9A93-0CB43279D708}" srcOrd="1" destOrd="0" presId="urn:microsoft.com/office/officeart/2005/8/layout/vList5"/>
    <dgm:cxn modelId="{038A9942-4820-A84F-B0BD-57223B313B86}" type="presParOf" srcId="{B99237AA-F23E-4D45-99DB-97624F4ADC6C}" destId="{7D9EB420-FCFC-AA48-9E51-11DC3873112C}" srcOrd="7" destOrd="0" presId="urn:microsoft.com/office/officeart/2005/8/layout/vList5"/>
    <dgm:cxn modelId="{9879EEBD-F4A9-CF4B-B64F-0FD5598F9E4E}" type="presParOf" srcId="{B99237AA-F23E-4D45-99DB-97624F4ADC6C}" destId="{4509710A-D47A-2347-9011-D9A0EBA8227A}" srcOrd="8" destOrd="0" presId="urn:microsoft.com/office/officeart/2005/8/layout/vList5"/>
    <dgm:cxn modelId="{251DB882-8B24-664F-AC39-B458F74B625F}" type="presParOf" srcId="{4509710A-D47A-2347-9011-D9A0EBA8227A}" destId="{53B01146-ECBC-8F4A-A4E7-D0ED9E5C71D1}" srcOrd="0" destOrd="0" presId="urn:microsoft.com/office/officeart/2005/8/layout/vList5"/>
    <dgm:cxn modelId="{4CFCB58D-C90C-EB4D-AADD-7B6940D0C219}" type="presParOf" srcId="{4509710A-D47A-2347-9011-D9A0EBA8227A}" destId="{96479AE8-0A5F-EF45-A842-39AB37348D94}" srcOrd="1" destOrd="0" presId="urn:microsoft.com/office/officeart/2005/8/layout/vList5"/>
    <dgm:cxn modelId="{91A76F7B-D7DC-EA4D-AD11-6483C0090565}" type="presParOf" srcId="{B99237AA-F23E-4D45-99DB-97624F4ADC6C}" destId="{5B3B09C6-6F89-E548-8EF7-68BE9BF63CFC}" srcOrd="9" destOrd="0" presId="urn:microsoft.com/office/officeart/2005/8/layout/vList5"/>
    <dgm:cxn modelId="{3F217FAB-337A-E744-B826-6916F85519AD}" type="presParOf" srcId="{B99237AA-F23E-4D45-99DB-97624F4ADC6C}" destId="{57832FA7-F606-3349-8010-64C688D6FEDB}" srcOrd="10" destOrd="0" presId="urn:microsoft.com/office/officeart/2005/8/layout/vList5"/>
    <dgm:cxn modelId="{639A1140-8125-314D-93D0-DE1D306414DB}" type="presParOf" srcId="{57832FA7-F606-3349-8010-64C688D6FEDB}" destId="{3666FED4-3A6A-A840-AA71-C2C304132067}" srcOrd="0" destOrd="0" presId="urn:microsoft.com/office/officeart/2005/8/layout/vList5"/>
    <dgm:cxn modelId="{8669F80B-BFCD-AA41-B9B9-C796438B72D1}" type="presParOf" srcId="{57832FA7-F606-3349-8010-64C688D6FEDB}" destId="{BA846C3D-41DC-984A-912C-A690AAAAC217}" srcOrd="1" destOrd="0" presId="urn:microsoft.com/office/officeart/2005/8/layout/vList5"/>
    <dgm:cxn modelId="{50243487-A198-8F4B-AC12-B2CA95F6322B}" type="presParOf" srcId="{B99237AA-F23E-4D45-99DB-97624F4ADC6C}" destId="{F0EBFB2D-35E6-B24A-A347-EC20A90D9662}" srcOrd="11" destOrd="0" presId="urn:microsoft.com/office/officeart/2005/8/layout/vList5"/>
    <dgm:cxn modelId="{B44BFF04-208B-1447-8DF4-CCD3B1D841CE}" type="presParOf" srcId="{B99237AA-F23E-4D45-99DB-97624F4ADC6C}" destId="{DD206ACB-4DA3-534E-82FD-2A65BE118B06}" srcOrd="12" destOrd="0" presId="urn:microsoft.com/office/officeart/2005/8/layout/vList5"/>
    <dgm:cxn modelId="{A6F0C549-CFB8-B447-872C-28816A89015A}" type="presParOf" srcId="{DD206ACB-4DA3-534E-82FD-2A65BE118B06}" destId="{F02C50A9-BA7D-BB4B-BCAD-B0C33F85AEF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D1C8E-B155-4DFD-B92E-8B7F69B80809}">
      <dsp:nvSpPr>
        <dsp:cNvPr id="0" name=""/>
        <dsp:cNvSpPr/>
      </dsp:nvSpPr>
      <dsp:spPr>
        <a:xfrm>
          <a:off x="2409760" y="893601"/>
          <a:ext cx="1476300" cy="147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BPD</a:t>
          </a:r>
        </a:p>
      </dsp:txBody>
      <dsp:txXfrm>
        <a:off x="2409760" y="893601"/>
        <a:ext cx="1476300" cy="1476300"/>
      </dsp:txXfrm>
    </dsp:sp>
    <dsp:sp modelId="{DA5EC7AF-DE8C-4095-B467-80CEEE291A5D}">
      <dsp:nvSpPr>
        <dsp:cNvPr id="0" name=""/>
        <dsp:cNvSpPr/>
      </dsp:nvSpPr>
      <dsp:spPr>
        <a:xfrm>
          <a:off x="426420" y="115072"/>
          <a:ext cx="3033359" cy="3033359"/>
        </a:xfrm>
        <a:prstGeom prst="circularArrow">
          <a:avLst>
            <a:gd name="adj1" fmla="val 9490"/>
            <a:gd name="adj2" fmla="val 685651"/>
            <a:gd name="adj3" fmla="val 7847385"/>
            <a:gd name="adj4" fmla="val 2266964"/>
            <a:gd name="adj5" fmla="val 11072"/>
          </a:avLst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681E5-1AAB-4CCF-9180-EEF924E3C744}">
      <dsp:nvSpPr>
        <dsp:cNvPr id="0" name=""/>
        <dsp:cNvSpPr/>
      </dsp:nvSpPr>
      <dsp:spPr>
        <a:xfrm>
          <a:off x="138" y="893601"/>
          <a:ext cx="1476300" cy="1476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Nutrition</a:t>
          </a:r>
        </a:p>
      </dsp:txBody>
      <dsp:txXfrm>
        <a:off x="138" y="893601"/>
        <a:ext cx="1476300" cy="1476300"/>
      </dsp:txXfrm>
    </dsp:sp>
    <dsp:sp modelId="{4E5A5915-C22C-4E44-9B1A-23C2D48FDE02}">
      <dsp:nvSpPr>
        <dsp:cNvPr id="0" name=""/>
        <dsp:cNvSpPr/>
      </dsp:nvSpPr>
      <dsp:spPr>
        <a:xfrm>
          <a:off x="426420" y="115072"/>
          <a:ext cx="3033359" cy="3033359"/>
        </a:xfrm>
        <a:prstGeom prst="circularArrow">
          <a:avLst>
            <a:gd name="adj1" fmla="val 9490"/>
            <a:gd name="adj2" fmla="val 685651"/>
            <a:gd name="adj3" fmla="val 18647385"/>
            <a:gd name="adj4" fmla="val 13066964"/>
            <a:gd name="adj5" fmla="val 11072"/>
          </a:avLst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C2A40-0DAC-5E41-820B-A0709F510AFC}">
      <dsp:nvSpPr>
        <dsp:cNvPr id="0" name=""/>
        <dsp:cNvSpPr/>
      </dsp:nvSpPr>
      <dsp:spPr>
        <a:xfrm rot="5400000">
          <a:off x="7706833" y="-3442336"/>
          <a:ext cx="472254" cy="74757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200" kern="1200" dirty="0"/>
            <a:t>Generalized fetal malnutrition: </a:t>
          </a:r>
          <a:r>
            <a:rPr lang="en-US" sz="1200" kern="1200" dirty="0">
              <a:solidFill>
                <a:schemeClr val="tx2"/>
              </a:solidFill>
            </a:rPr>
            <a:t>Responsible nutrients have not been isolated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200" kern="1200" dirty="0"/>
            <a:t>Activation of glucocorticoids: </a:t>
          </a:r>
          <a:r>
            <a:rPr lang="en-US" sz="1200" kern="1200" dirty="0">
              <a:solidFill>
                <a:schemeClr val="tx2"/>
              </a:solidFill>
            </a:rPr>
            <a:t>Stress alters BDNF DNA methylation</a:t>
          </a:r>
        </a:p>
      </dsp:txBody>
      <dsp:txXfrm rot="-5400000">
        <a:off x="4205096" y="82455"/>
        <a:ext cx="7452674" cy="426146"/>
      </dsp:txXfrm>
    </dsp:sp>
    <dsp:sp modelId="{4B19BB03-EA92-FE40-873F-84230E33FA37}">
      <dsp:nvSpPr>
        <dsp:cNvPr id="0" name=""/>
        <dsp:cNvSpPr/>
      </dsp:nvSpPr>
      <dsp:spPr>
        <a:xfrm>
          <a:off x="0" y="368"/>
          <a:ext cx="4205097" cy="590318"/>
        </a:xfrm>
        <a:prstGeom prst="roundRect">
          <a:avLst/>
        </a:prstGeom>
        <a:solidFill>
          <a:srgbClr val="1B75BC"/>
        </a:solidFill>
        <a:ln>
          <a:solidFill>
            <a:schemeClr val="bg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IUGR</a:t>
          </a:r>
        </a:p>
      </dsp:txBody>
      <dsp:txXfrm>
        <a:off x="28817" y="29185"/>
        <a:ext cx="4147463" cy="532684"/>
      </dsp:txXfrm>
    </dsp:sp>
    <dsp:sp modelId="{BC287B08-A803-1543-BE15-1CDF01B48E6E}">
      <dsp:nvSpPr>
        <dsp:cNvPr id="0" name=""/>
        <dsp:cNvSpPr/>
      </dsp:nvSpPr>
      <dsp:spPr>
        <a:xfrm rot="5400000">
          <a:off x="7706833" y="-2822501"/>
          <a:ext cx="472254" cy="74757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DNA methylation of BDNF</a:t>
          </a:r>
        </a:p>
      </dsp:txBody>
      <dsp:txXfrm rot="-5400000">
        <a:off x="4205096" y="702290"/>
        <a:ext cx="7452674" cy="426146"/>
      </dsp:txXfrm>
    </dsp:sp>
    <dsp:sp modelId="{EE2FA10A-0D4C-9C47-ACD9-14001D9C86A0}">
      <dsp:nvSpPr>
        <dsp:cNvPr id="0" name=""/>
        <dsp:cNvSpPr/>
      </dsp:nvSpPr>
      <dsp:spPr>
        <a:xfrm>
          <a:off x="0" y="620202"/>
          <a:ext cx="4205097" cy="590318"/>
        </a:xfrm>
        <a:prstGeom prst="roundRect">
          <a:avLst/>
        </a:prstGeom>
        <a:solidFill>
          <a:srgbClr val="1B75BC"/>
        </a:solidFill>
        <a:ln>
          <a:solidFill>
            <a:schemeClr val="bg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LC-PUFA</a:t>
          </a:r>
          <a:r>
            <a:rPr lang="en-US" sz="1800" kern="1200" dirty="0"/>
            <a:t> </a:t>
          </a:r>
        </a:p>
      </dsp:txBody>
      <dsp:txXfrm>
        <a:off x="28817" y="649019"/>
        <a:ext cx="4147463" cy="532684"/>
      </dsp:txXfrm>
    </dsp:sp>
    <dsp:sp modelId="{B7D227FB-B974-C047-9630-3C7C8C307A7A}">
      <dsp:nvSpPr>
        <dsp:cNvPr id="0" name=""/>
        <dsp:cNvSpPr/>
      </dsp:nvSpPr>
      <dsp:spPr>
        <a:xfrm rot="5400000">
          <a:off x="7706833" y="-2207073"/>
          <a:ext cx="472254" cy="74757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kern="1200" dirty="0"/>
            <a:t>Choline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b="0" kern="1200" dirty="0"/>
            <a:t>Folate </a:t>
          </a:r>
        </a:p>
      </dsp:txBody>
      <dsp:txXfrm rot="-5400000">
        <a:off x="4205096" y="1317718"/>
        <a:ext cx="7452674" cy="426146"/>
      </dsp:txXfrm>
    </dsp:sp>
    <dsp:sp modelId="{084EBB00-054E-8C4B-86CE-2C72B0C3F4F6}">
      <dsp:nvSpPr>
        <dsp:cNvPr id="0" name=""/>
        <dsp:cNvSpPr/>
      </dsp:nvSpPr>
      <dsp:spPr>
        <a:xfrm>
          <a:off x="0" y="1240037"/>
          <a:ext cx="4205097" cy="590318"/>
        </a:xfrm>
        <a:prstGeom prst="roundRect">
          <a:avLst/>
        </a:prstGeom>
        <a:solidFill>
          <a:srgbClr val="1B75BC"/>
        </a:solidFill>
        <a:ln>
          <a:solidFill>
            <a:schemeClr val="bg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/>
            <a:t>Methyl donors and DNA methylation</a:t>
          </a:r>
        </a:p>
      </dsp:txBody>
      <dsp:txXfrm>
        <a:off x="28817" y="1268854"/>
        <a:ext cx="4147463" cy="532684"/>
      </dsp:txXfrm>
    </dsp:sp>
    <dsp:sp modelId="{A5F23FDC-F434-644E-9A93-0CB43279D708}">
      <dsp:nvSpPr>
        <dsp:cNvPr id="0" name=""/>
        <dsp:cNvSpPr/>
      </dsp:nvSpPr>
      <dsp:spPr>
        <a:xfrm rot="5400000">
          <a:off x="7706833" y="-1582832"/>
          <a:ext cx="472254" cy="74757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/>
            <a:t>Iron deficiency, anemia (hypoxia), or both</a:t>
          </a:r>
        </a:p>
      </dsp:txBody>
      <dsp:txXfrm rot="-5400000">
        <a:off x="4205096" y="1941959"/>
        <a:ext cx="7452674" cy="426146"/>
      </dsp:txXfrm>
    </dsp:sp>
    <dsp:sp modelId="{3375E1C4-529B-A24D-912C-5B96C912B300}">
      <dsp:nvSpPr>
        <dsp:cNvPr id="0" name=""/>
        <dsp:cNvSpPr/>
      </dsp:nvSpPr>
      <dsp:spPr>
        <a:xfrm>
          <a:off x="0" y="1859872"/>
          <a:ext cx="4205097" cy="590318"/>
        </a:xfrm>
        <a:prstGeom prst="roundRect">
          <a:avLst/>
        </a:prstGeom>
        <a:solidFill>
          <a:srgbClr val="1B75BC"/>
        </a:solidFill>
        <a:ln>
          <a:solidFill>
            <a:schemeClr val="bg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Iron</a:t>
          </a:r>
        </a:p>
      </dsp:txBody>
      <dsp:txXfrm>
        <a:off x="28817" y="1888689"/>
        <a:ext cx="4147463" cy="532684"/>
      </dsp:txXfrm>
    </dsp:sp>
    <dsp:sp modelId="{96479AE8-0A5F-EF45-A842-39AB37348D94}">
      <dsp:nvSpPr>
        <dsp:cNvPr id="0" name=""/>
        <dsp:cNvSpPr/>
      </dsp:nvSpPr>
      <dsp:spPr>
        <a:xfrm rot="5400000">
          <a:off x="7706833" y="-972523"/>
          <a:ext cx="472254" cy="74757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400" kern="1200" dirty="0"/>
            <a:t>Vitamin A supplementation reduces DNA methylation</a:t>
          </a:r>
        </a:p>
      </dsp:txBody>
      <dsp:txXfrm rot="-5400000">
        <a:off x="4205096" y="2552268"/>
        <a:ext cx="7452674" cy="426146"/>
      </dsp:txXfrm>
    </dsp:sp>
    <dsp:sp modelId="{53B01146-ECBC-8F4A-A4E7-D0ED9E5C71D1}">
      <dsp:nvSpPr>
        <dsp:cNvPr id="0" name=""/>
        <dsp:cNvSpPr/>
      </dsp:nvSpPr>
      <dsp:spPr>
        <a:xfrm>
          <a:off x="0" y="2479706"/>
          <a:ext cx="4205097" cy="590318"/>
        </a:xfrm>
        <a:prstGeom prst="roundRect">
          <a:avLst/>
        </a:prstGeom>
        <a:solidFill>
          <a:srgbClr val="1B75BC"/>
        </a:solidFill>
        <a:ln>
          <a:solidFill>
            <a:schemeClr val="bg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Vitamin A</a:t>
          </a:r>
          <a:endParaRPr lang="en-US" sz="1800" kern="1200" dirty="0"/>
        </a:p>
      </dsp:txBody>
      <dsp:txXfrm>
        <a:off x="28817" y="2508523"/>
        <a:ext cx="4147463" cy="532684"/>
      </dsp:txXfrm>
    </dsp:sp>
    <dsp:sp modelId="{BA846C3D-41DC-984A-912C-A690AAAAC217}">
      <dsp:nvSpPr>
        <dsp:cNvPr id="0" name=""/>
        <dsp:cNvSpPr/>
      </dsp:nvSpPr>
      <dsp:spPr>
        <a:xfrm rot="5400000">
          <a:off x="7706833" y="-343163"/>
          <a:ext cx="472254" cy="747572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/>
            <a:t>Cofactor for small family of lysine histone demethylases</a:t>
          </a:r>
        </a:p>
      </dsp:txBody>
      <dsp:txXfrm rot="-5400000">
        <a:off x="4205096" y="3181628"/>
        <a:ext cx="7452674" cy="426146"/>
      </dsp:txXfrm>
    </dsp:sp>
    <dsp:sp modelId="{3666FED4-3A6A-A840-AA71-C2C304132067}">
      <dsp:nvSpPr>
        <dsp:cNvPr id="0" name=""/>
        <dsp:cNvSpPr/>
      </dsp:nvSpPr>
      <dsp:spPr>
        <a:xfrm>
          <a:off x="0" y="3099541"/>
          <a:ext cx="4205097" cy="590318"/>
        </a:xfrm>
        <a:prstGeom prst="roundRect">
          <a:avLst/>
        </a:prstGeom>
        <a:solidFill>
          <a:srgbClr val="1B75BC"/>
        </a:solidFill>
        <a:ln>
          <a:solidFill>
            <a:schemeClr val="bg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Riboflavin</a:t>
          </a:r>
          <a:endParaRPr lang="en-US" sz="1800" kern="1200" dirty="0"/>
        </a:p>
      </dsp:txBody>
      <dsp:txXfrm>
        <a:off x="28817" y="3128358"/>
        <a:ext cx="4147463" cy="532684"/>
      </dsp:txXfrm>
    </dsp:sp>
    <dsp:sp modelId="{F02C50A9-BA7D-BB4B-BCAD-B0C33F85AEFF}">
      <dsp:nvSpPr>
        <dsp:cNvPr id="0" name=""/>
        <dsp:cNvSpPr/>
      </dsp:nvSpPr>
      <dsp:spPr>
        <a:xfrm>
          <a:off x="0" y="3719376"/>
          <a:ext cx="11669427" cy="590318"/>
        </a:xfrm>
        <a:prstGeom prst="roundRect">
          <a:avLst/>
        </a:prstGeom>
        <a:solidFill>
          <a:srgbClr val="1B75BC"/>
        </a:solidFill>
        <a:ln>
          <a:solidFill>
            <a:schemeClr val="bg2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/>
            <a:t>No current evidence for zinc, copper, iodine, selenium, B12, thiamine, other B vitamins, vitamin E, vitamin D </a:t>
          </a:r>
        </a:p>
      </dsp:txBody>
      <dsp:txXfrm>
        <a:off x="28817" y="3748193"/>
        <a:ext cx="11611793" cy="532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C529-D133-0C4B-AB5D-2099BDB2C403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5F98-A9C9-BA49-95A8-37F7D82B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9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32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67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00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17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63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81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14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35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13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16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3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80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721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73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17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05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51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161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68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91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695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941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400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4617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391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42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93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33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376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76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09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689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531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09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613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314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547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4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2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23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9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4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15F98-A9C9-BA49-95A8-37F7D82BC1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7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71203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58742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800"/>
            </a:lvl1pPr>
            <a:lvl2pPr>
              <a:lnSpc>
                <a:spcPct val="90000"/>
              </a:lnSpc>
              <a:spcBef>
                <a:spcPts val="0"/>
              </a:spcBef>
              <a:defRPr sz="2400"/>
            </a:lvl2pPr>
            <a:lvl3pPr>
              <a:lnSpc>
                <a:spcPct val="90000"/>
              </a:lnSpc>
              <a:spcBef>
                <a:spcPts val="0"/>
              </a:spcBef>
              <a:defRPr sz="2000"/>
            </a:lvl3pPr>
            <a:lvl4pPr>
              <a:lnSpc>
                <a:spcPct val="90000"/>
              </a:lnSpc>
              <a:spcBef>
                <a:spcPts val="0"/>
              </a:spcBef>
              <a:defRPr sz="1800"/>
            </a:lvl4pPr>
            <a:lvl5pPr>
              <a:lnSpc>
                <a:spcPct val="90000"/>
              </a:lnSpc>
              <a:spcBef>
                <a:spcPts val="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4253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7B4B42A-AA8F-41DA-BA1F-3CB7658DFE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5262392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1821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30389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498495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2266E3-1B11-4682-9E45-68BE58C2C2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92652587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A63B-A969-46A7-9CE1-151A9ABD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211178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Mat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2A63B-A969-46A7-9CE1-151A9ABD3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184600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ule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0" y="1342498"/>
            <a:ext cx="11682153" cy="431015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1pPr>
            <a:lvl2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2pPr>
            <a:lvl3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3pPr>
            <a:lvl4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4pPr>
            <a:lvl5pPr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6007" y="5692415"/>
            <a:ext cx="11682077" cy="34607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EB27B-9B48-4BC7-9427-59918AC897FF}"/>
              </a:ext>
            </a:extLst>
          </p:cNvPr>
          <p:cNvCxnSpPr>
            <a:cxnSpLocks/>
          </p:cNvCxnSpPr>
          <p:nvPr userDrawn="1"/>
        </p:nvCxnSpPr>
        <p:spPr>
          <a:xfrm>
            <a:off x="265970" y="1311139"/>
            <a:ext cx="11671110" cy="1"/>
          </a:xfrm>
          <a:prstGeom prst="line">
            <a:avLst/>
          </a:prstGeom>
          <a:ln w="25400" cap="rnd">
            <a:gradFill>
              <a:gsLst>
                <a:gs pos="0">
                  <a:srgbClr val="9E1F63"/>
                </a:gs>
                <a:gs pos="100000">
                  <a:schemeClr val="bg2">
                    <a:lumMod val="85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54352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1143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70" y="1342498"/>
            <a:ext cx="11682153" cy="431015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1pPr>
            <a:lvl2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2pPr>
            <a:lvl3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3pPr>
            <a:lvl4pPr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defRPr/>
            </a:lvl4pPr>
            <a:lvl5pPr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6007" y="5692415"/>
            <a:ext cx="11682077" cy="34607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</p:spTree>
    <p:extLst>
      <p:ext uri="{BB962C8B-B14F-4D97-AF65-F5344CB8AC3E}">
        <p14:creationId xmlns:p14="http://schemas.microsoft.com/office/powerpoint/2010/main" val="30354472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066317"/>
            <a:ext cx="10363200" cy="1362075"/>
          </a:xfrm>
        </p:spPr>
        <p:txBody>
          <a:bodyPr anchor="ctr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438729"/>
            <a:ext cx="103632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90652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925" y="1334194"/>
            <a:ext cx="5739476" cy="431889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4194"/>
            <a:ext cx="5742432" cy="431889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6007" y="5653088"/>
            <a:ext cx="11682077" cy="2714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5BC9826-2CD1-4691-8145-6D29A2F486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686489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925" y="1334194"/>
            <a:ext cx="5739476" cy="431889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/>
            </a:lvl1pPr>
            <a:lvl2pPr marL="457200" indent="0">
              <a:lnSpc>
                <a:spcPct val="90000"/>
              </a:lnSpc>
              <a:spcBef>
                <a:spcPts val="600"/>
              </a:spcBef>
              <a:buFontTx/>
              <a:buNone/>
              <a:defRPr sz="2000"/>
            </a:lvl2pPr>
            <a:lvl3pPr marL="914400" indent="0">
              <a:lnSpc>
                <a:spcPct val="90000"/>
              </a:lnSpc>
              <a:spcBef>
                <a:spcPts val="0"/>
              </a:spcBef>
              <a:buFontTx/>
              <a:buNone/>
              <a:defRPr sz="1800"/>
            </a:lvl3pPr>
            <a:lvl4pPr marL="1371600" indent="0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4pPr>
            <a:lvl5pPr marL="1828800" indent="0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4194"/>
            <a:ext cx="5742432" cy="431889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1"/>
            </a:lvl1pPr>
            <a:lvl2pPr marL="457200" indent="0">
              <a:lnSpc>
                <a:spcPct val="90000"/>
              </a:lnSpc>
              <a:spcBef>
                <a:spcPts val="600"/>
              </a:spcBef>
              <a:buFontTx/>
              <a:buNone/>
              <a:defRPr sz="2000"/>
            </a:lvl2pPr>
            <a:lvl3pPr marL="914400" indent="0">
              <a:lnSpc>
                <a:spcPct val="90000"/>
              </a:lnSpc>
              <a:spcBef>
                <a:spcPts val="0"/>
              </a:spcBef>
              <a:buFontTx/>
              <a:buNone/>
              <a:defRPr sz="1800"/>
            </a:lvl3pPr>
            <a:lvl4pPr marL="1371600" indent="0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4pPr>
            <a:lvl5pPr marL="1828800" indent="0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15C0B-C0D3-46CE-B06B-B402162F4820}"/>
              </a:ext>
            </a:extLst>
          </p:cNvPr>
          <p:cNvCxnSpPr>
            <a:cxnSpLocks/>
          </p:cNvCxnSpPr>
          <p:nvPr userDrawn="1"/>
        </p:nvCxnSpPr>
        <p:spPr>
          <a:xfrm>
            <a:off x="265970" y="1725201"/>
            <a:ext cx="11671110" cy="1"/>
          </a:xfrm>
          <a:prstGeom prst="line">
            <a:avLst/>
          </a:prstGeom>
          <a:ln w="25400" cap="rnd">
            <a:gradFill>
              <a:gsLst>
                <a:gs pos="966">
                  <a:srgbClr val="EEECF5"/>
                </a:gs>
                <a:gs pos="49000">
                  <a:srgbClr val="9E1F63"/>
                </a:gs>
                <a:gs pos="100000">
                  <a:srgbClr val="EEECF5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6BADC1-F7FD-4876-9F7F-09A6879E1B51}"/>
              </a:ext>
            </a:extLst>
          </p:cNvPr>
          <p:cNvCxnSpPr>
            <a:cxnSpLocks/>
            <a:stCxn id="2" idx="2"/>
          </p:cNvCxnSpPr>
          <p:nvPr userDrawn="1"/>
        </p:nvCxnSpPr>
        <p:spPr>
          <a:xfrm>
            <a:off x="6096002" y="1317882"/>
            <a:ext cx="11044" cy="4606668"/>
          </a:xfrm>
          <a:prstGeom prst="line">
            <a:avLst/>
          </a:prstGeom>
          <a:ln cap="rnd">
            <a:gradFill>
              <a:gsLst>
                <a:gs pos="0">
                  <a:srgbClr val="9E1F63"/>
                </a:gs>
                <a:gs pos="100000">
                  <a:srgbClr val="EEECF5"/>
                </a:gs>
              </a:gsLst>
              <a:lin ang="5400000" scaled="1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07015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924" y="1335601"/>
            <a:ext cx="57424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4924" y="1975364"/>
            <a:ext cx="5742432" cy="36777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5" y="1335601"/>
            <a:ext cx="57424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5" y="1975364"/>
            <a:ext cx="5742432" cy="3677725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  <a:lvl2pPr>
              <a:lnSpc>
                <a:spcPct val="90000"/>
              </a:lnSpc>
              <a:spcBef>
                <a:spcPts val="0"/>
              </a:spcBef>
              <a:defRPr sz="2000"/>
            </a:lvl2pPr>
            <a:lvl3pPr>
              <a:lnSpc>
                <a:spcPct val="90000"/>
              </a:lnSpc>
              <a:spcBef>
                <a:spcPts val="0"/>
              </a:spcBef>
              <a:defRPr sz="1800"/>
            </a:lvl3pPr>
            <a:lvl4pPr>
              <a:lnSpc>
                <a:spcPct val="90000"/>
              </a:lnSpc>
              <a:spcBef>
                <a:spcPts val="0"/>
              </a:spcBef>
              <a:defRPr sz="1600"/>
            </a:lvl4pPr>
            <a:lvl5pPr>
              <a:lnSpc>
                <a:spcPct val="90000"/>
              </a:lnSpc>
              <a:spcBef>
                <a:spcPts val="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6007" y="5653088"/>
            <a:ext cx="11682077" cy="2714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41BB3B5-211B-4801-8F09-C3B7920307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3967408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66007" y="5653088"/>
            <a:ext cx="11682077" cy="2714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3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Click to edit footnote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F10A457-FB0C-47DD-BE56-F7E60E9798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3390386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04056D-4237-4DCE-B095-322B3A138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3331" y="6133381"/>
            <a:ext cx="8964791" cy="66855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sz="1100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8288880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925" y="1342498"/>
            <a:ext cx="11682153" cy="4310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51" r:id="rId4"/>
    <p:sldLayoutId id="2147483652" r:id="rId5"/>
    <p:sldLayoutId id="2147483668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6" r:id="rId12"/>
    <p:sldLayoutId id="2147483669" r:id="rId13"/>
  </p:sldLayoutIdLst>
  <p:transition>
    <p:fade/>
  </p:transition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0"/>
        </a:spcBef>
        <a:buClr>
          <a:srgbClr val="9E1F63"/>
        </a:buClr>
        <a:buFont typeface="Arial"/>
        <a:buChar char="•"/>
        <a:defRPr sz="28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0"/>
        </a:spcBef>
        <a:buClr>
          <a:srgbClr val="9E1F63"/>
        </a:buClr>
        <a:buFont typeface="Arial" panose="020B0604020202020204" pitchFamily="34" charset="0"/>
        <a:buChar char="•"/>
        <a:defRPr sz="24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0"/>
        </a:spcBef>
        <a:buClr>
          <a:srgbClr val="9E1F63"/>
        </a:buClr>
        <a:buFont typeface="Wingdings" panose="05000000000000000000" pitchFamily="2" charset="2"/>
        <a:buChar char="§"/>
        <a:defRPr sz="20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0"/>
        </a:spcBef>
        <a:buClr>
          <a:srgbClr val="9E1F63"/>
        </a:buClr>
        <a:buFont typeface="Arial" panose="020B0604020202020204" pitchFamily="34" charset="0"/>
        <a:buChar char="»"/>
        <a:defRPr sz="18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0"/>
        </a:spcBef>
        <a:buClr>
          <a:srgbClr val="9E1F63"/>
        </a:buClr>
        <a:buFont typeface="Wingdings" panose="05000000000000000000" pitchFamily="2" charset="2"/>
        <a:buChar char="§"/>
        <a:defRPr sz="18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4B709-A0E4-4B03-A826-083D0D998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1470025"/>
          </a:xfrm>
        </p:spPr>
        <p:txBody>
          <a:bodyPr/>
          <a:lstStyle/>
          <a:p>
            <a:r>
              <a:rPr lang="en-US" dirty="0"/>
              <a:t>Replace with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A7999-A1EA-4C39-A809-564F84D6C8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5720 PAS Title Slide.jpg">
            <a:extLst>
              <a:ext uri="{FF2B5EF4-FFF2-40B4-BE49-F238E27FC236}">
                <a16:creationId xmlns:a16="http://schemas.microsoft.com/office/drawing/2014/main" id="{713858DE-C438-9040-9CC8-E207ABC40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430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8651-C7BF-4978-94ED-EB1EC74B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Events and Later Outcomes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814396-C248-6545-9515-E2D159350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Development is based on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Genetics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Epigenetics (experience-dependent influences)</a:t>
            </a:r>
          </a:p>
          <a:p>
            <a:pPr lvl="0"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All organs, especially the brain, grow rapidly in</a:t>
            </a:r>
            <a:br>
              <a:rPr lang="en-US" dirty="0"/>
            </a:br>
            <a:r>
              <a:rPr lang="en-US" dirty="0"/>
              <a:t>late fetal/early neonatal period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Highly vulnerable to insults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Demonstrates its greatest plasticity/resilience and response to therapy</a:t>
            </a:r>
          </a:p>
        </p:txBody>
      </p:sp>
    </p:spTree>
    <p:extLst>
      <p:ext uri="{BB962C8B-B14F-4D97-AF65-F5344CB8AC3E}">
        <p14:creationId xmlns:p14="http://schemas.microsoft.com/office/powerpoint/2010/main" val="173747129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8651-C7BF-4978-94ED-EB1EC74B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Fetal Programming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814396-C248-6545-9515-E2D159350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0" y="1342497"/>
            <a:ext cx="11682153" cy="4790883"/>
          </a:xfrm>
        </p:spPr>
        <p:txBody>
          <a:bodyPr/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sz="2700" dirty="0"/>
              <a:t>“Programming” refers to epigenetic process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Early environmental stimuli (eg, </a:t>
            </a:r>
            <a:r>
              <a:rPr lang="en-US" sz="2200" b="1" dirty="0"/>
              <a:t>nutrition</a:t>
            </a:r>
            <a:r>
              <a:rPr lang="en-US" sz="2200" dirty="0"/>
              <a:t>) alter how genes are expressed throughout the lifetime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sz="2700" dirty="0"/>
              <a:t>Best described in fetal period with effect of prenatal nutrition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</a:t>
            </a:r>
            <a:r>
              <a:rPr lang="en-US" sz="2700" dirty="0"/>
              <a:t> adult cardiovascular health (D. Barker)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sz="2700" dirty="0"/>
              <a:t>May also apply to postnatal nutrition in 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Term and preterm infants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Adopted, orphaned children</a:t>
            </a:r>
          </a:p>
          <a:p>
            <a:pPr lvl="1">
              <a:spcBef>
                <a:spcPts val="300"/>
              </a:spcBef>
            </a:pPr>
            <a:r>
              <a:rPr lang="en-US" sz="2200" dirty="0"/>
              <a:t>Foster children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Children after severe illness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sz="2700" dirty="0"/>
              <a:t>Suggests vulnerable period based on postconceptional age irrespective of </a:t>
            </a:r>
            <a:r>
              <a:rPr lang="en-US" sz="2700" i="1" dirty="0"/>
              <a:t>in utero </a:t>
            </a:r>
            <a:r>
              <a:rPr lang="en-US" sz="2700" dirty="0"/>
              <a:t>vs </a:t>
            </a:r>
            <a:r>
              <a:rPr lang="en-US" sz="2700" i="1" dirty="0"/>
              <a:t>ex utero</a:t>
            </a:r>
            <a:r>
              <a:rPr lang="en-US" sz="2700" dirty="0"/>
              <a:t> (ie, no longer ‘fetal’)</a:t>
            </a:r>
          </a:p>
        </p:txBody>
      </p:sp>
    </p:spTree>
    <p:extLst>
      <p:ext uri="{BB962C8B-B14F-4D97-AF65-F5344CB8AC3E}">
        <p14:creationId xmlns:p14="http://schemas.microsoft.com/office/powerpoint/2010/main" val="116728071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8651-C7BF-4978-94ED-EB1EC74B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Barker Hypothesis?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814396-C248-6545-9515-E2D159350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0" y="1342498"/>
            <a:ext cx="11682153" cy="4657708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Studies by David Barker’s group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Cohorts of adults in Britain with heart disease, diabetes mellitus, hypertension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Risk related, in part, to birth weight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Lower birth weight (ie, &lt;7.0 </a:t>
            </a:r>
            <a:r>
              <a:rPr lang="en-US" dirty="0" err="1"/>
              <a:t>lbs</a:t>
            </a:r>
            <a:r>
              <a:rPr lang="en-US" dirty="0"/>
              <a:t>) increased risk</a:t>
            </a:r>
          </a:p>
          <a:p>
            <a:pPr lvl="0"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Concept of altered metabolic set points </a:t>
            </a:r>
            <a:r>
              <a:rPr lang="en-US" i="1" dirty="0"/>
              <a:t>in utero</a:t>
            </a: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Altered hypothalamic/pituitary/adrenal axis regulation (stress hormones)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Altered hepatic metabolism (especially carbohydrate handling)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Activation of proinflammatory cytokines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FCC1-D215-4B56-BAFC-7C62F3DC5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Barker DJ. </a:t>
            </a:r>
            <a:r>
              <a:rPr lang="en-US" i="1" dirty="0"/>
              <a:t>BMJ. </a:t>
            </a:r>
            <a:r>
              <a:rPr lang="en-US" dirty="0"/>
              <a:t>1995;311:171-4.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765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A84F97-FBC1-2743-98A9-D22758D48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3331" y="6133381"/>
            <a:ext cx="8964791" cy="668554"/>
          </a:xfrm>
        </p:spPr>
        <p:txBody>
          <a:bodyPr/>
          <a:lstStyle/>
          <a:p>
            <a:r>
              <a:rPr lang="en-US" dirty="0" err="1"/>
              <a:t>Curhan</a:t>
            </a:r>
            <a:r>
              <a:rPr lang="en-US" dirty="0"/>
              <a:t> GC, et al. </a:t>
            </a:r>
            <a:r>
              <a:rPr lang="en-US" i="1" dirty="0"/>
              <a:t>Circulation.</a:t>
            </a:r>
            <a:r>
              <a:rPr lang="en-US" dirty="0"/>
              <a:t> 1996;94:3246-50.</a:t>
            </a:r>
            <a:br>
              <a:rPr lang="en-US" dirty="0"/>
            </a:br>
            <a:r>
              <a:rPr lang="en-US" dirty="0" err="1"/>
              <a:t>Gluckman</a:t>
            </a:r>
            <a:r>
              <a:rPr lang="en-US" dirty="0"/>
              <a:t> PD, Hanson MA. </a:t>
            </a:r>
            <a:r>
              <a:rPr lang="en-US" i="1" dirty="0"/>
              <a:t>Science</a:t>
            </a:r>
            <a:r>
              <a:rPr lang="en-US" dirty="0"/>
              <a:t>. 2004;305:1733-1736. Used with permission from The American Association for the Advancement of Science.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62F6B-130F-4F3E-91D6-3D1E44B9B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67" y="117028"/>
            <a:ext cx="10162266" cy="58591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67863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7C541A0-CE70-48D0-9FD0-C393D84B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349680"/>
            <a:ext cx="10363200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Nutritional Programming in the Early Postnatal Period and Risk of Neonatal Morbidities</a:t>
            </a:r>
          </a:p>
        </p:txBody>
      </p:sp>
    </p:spTree>
    <p:extLst>
      <p:ext uri="{BB962C8B-B14F-4D97-AF65-F5344CB8AC3E}">
        <p14:creationId xmlns:p14="http://schemas.microsoft.com/office/powerpoint/2010/main" val="27924223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A1D2E-0035-D047-810F-A20800E63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Nutrient-Directed Effects on Human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00DAE-C5D4-274F-854E-AF2013CEF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0" y="1342498"/>
            <a:ext cx="11682153" cy="4310158"/>
          </a:xfrm>
        </p:spPr>
        <p:txBody>
          <a:bodyPr anchor="ctr"/>
          <a:lstStyle/>
          <a:p>
            <a:pPr marL="20574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Adult Viewpoint</a:t>
            </a:r>
          </a:p>
          <a:p>
            <a:pPr marL="20574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The potential to modulate the activity of the immune system by interventions with specific individual nutrients is termed </a:t>
            </a:r>
            <a:r>
              <a:rPr lang="en-US" i="1" u="sng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immunonutrition</a:t>
            </a:r>
            <a:r>
              <a:rPr lang="en-US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.</a:t>
            </a:r>
            <a:r>
              <a:rPr lang="en-US" sz="2000" baseline="300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†</a:t>
            </a:r>
          </a:p>
          <a:p>
            <a:pPr marL="20574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>
              <a:solidFill>
                <a:srgbClr val="000000"/>
              </a:solidFill>
              <a:ea typeface="Calibri Light" charset="0"/>
              <a:cs typeface="Calibri Light" charset="0"/>
            </a:endParaRPr>
          </a:p>
          <a:p>
            <a:pPr marL="20574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Infant Viewpoint</a:t>
            </a:r>
          </a:p>
          <a:p>
            <a:pPr marL="20574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In the developing neonate, complex diets, medical practices, and individual nutrients have the potential to modulate the activity of the immune system, inflammation, and organogenesis—</a:t>
            </a:r>
            <a:r>
              <a:rPr lang="en-US" i="1" u="sng" dirty="0">
                <a:solidFill>
                  <a:schemeClr val="tx2"/>
                </a:solidFill>
                <a:ea typeface="Calibri Light" charset="0"/>
                <a:cs typeface="Calibri Light" charset="0"/>
              </a:rPr>
              <a:t>nutritional programming</a:t>
            </a:r>
            <a:r>
              <a:rPr lang="en-US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BAFFF-920E-C940-881C-FEFFA74C17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†</a:t>
            </a:r>
            <a:r>
              <a:rPr lang="en-US" dirty="0"/>
              <a:t>Calder PC. </a:t>
            </a:r>
            <a:r>
              <a:rPr lang="en-US" i="1" dirty="0"/>
              <a:t>BMJ</a:t>
            </a:r>
            <a:r>
              <a:rPr lang="en-US" dirty="0"/>
              <a:t>. 2003; 327:117–118.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C5FAA-3C23-0541-B2C3-37D4957291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167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33CBFF-E684-B048-9E71-5907EB608B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Antunovic</a:t>
            </a:r>
            <a:r>
              <a:rPr lang="en-US" dirty="0"/>
              <a:t> E. The Second Nine Months: </a:t>
            </a:r>
            <a:r>
              <a:rPr lang="en-US" dirty="0" err="1"/>
              <a:t>Exterogestation</a:t>
            </a:r>
            <a:r>
              <a:rPr lang="en-US" dirty="0"/>
              <a:t> and the Need to be Held. Boba. August 2018.</a:t>
            </a:r>
            <a:br>
              <a:rPr lang="en-US" dirty="0"/>
            </a:br>
            <a:r>
              <a:rPr lang="en-US" dirty="0"/>
              <a:t>http://www.boba.com/the-second-nine-months</a:t>
            </a:r>
          </a:p>
          <a:p>
            <a:r>
              <a:rPr lang="en-US" dirty="0"/>
              <a:t>Photo Credit: </a:t>
            </a:r>
            <a:r>
              <a:rPr lang="en-US" dirty="0" err="1"/>
              <a:t>kipgodi</a:t>
            </a:r>
            <a:r>
              <a:rPr lang="en-US" dirty="0"/>
              <a:t>/</a:t>
            </a:r>
            <a:r>
              <a:rPr lang="en-US" dirty="0" err="1"/>
              <a:t>Bigstock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1A7890-6C98-8147-9F60-BEECBB0E2E36}"/>
              </a:ext>
            </a:extLst>
          </p:cNvPr>
          <p:cNvSpPr txBox="1">
            <a:spLocks/>
          </p:cNvSpPr>
          <p:nvPr/>
        </p:nvSpPr>
        <p:spPr>
          <a:xfrm>
            <a:off x="5170310" y="959530"/>
            <a:ext cx="6629400" cy="393468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2500" i="1" dirty="0">
                <a:latin typeface="+mj-lt"/>
              </a:rPr>
              <a:t>“</a:t>
            </a:r>
            <a:r>
              <a:rPr lang="is-IS" sz="2500" i="1" dirty="0">
                <a:latin typeface="+mj-lt"/>
              </a:rPr>
              <a:t>…</a:t>
            </a:r>
            <a:r>
              <a:rPr lang="en-US" sz="2500" i="1" dirty="0">
                <a:latin typeface="+mj-lt"/>
              </a:rPr>
              <a:t>human infants actually remain helpless longer than infants of any other species and, </a:t>
            </a:r>
            <a:r>
              <a:rPr lang="is-IS" sz="2500" i="1" dirty="0">
                <a:latin typeface="+mj-lt"/>
              </a:rPr>
              <a:t>…</a:t>
            </a:r>
            <a:r>
              <a:rPr lang="en-US" sz="2500" i="1" dirty="0">
                <a:latin typeface="+mj-lt"/>
              </a:rPr>
              <a:t>must also go through a distinct period of gestation outside of the womb.”</a:t>
            </a:r>
          </a:p>
          <a:p>
            <a:pPr marL="0" indent="0">
              <a:lnSpc>
                <a:spcPct val="100000"/>
              </a:lnSpc>
              <a:buFont typeface="Arial"/>
              <a:buNone/>
            </a:pPr>
            <a:endParaRPr lang="en-US" sz="2500" i="1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2500" i="1" dirty="0">
                <a:latin typeface="+mj-lt"/>
              </a:rPr>
              <a:t>“This period of </a:t>
            </a:r>
            <a:r>
              <a:rPr lang="en-US" sz="2500" i="1" dirty="0">
                <a:solidFill>
                  <a:srgbClr val="C00000"/>
                </a:solidFill>
                <a:latin typeface="+mj-lt"/>
              </a:rPr>
              <a:t>exterior gestation </a:t>
            </a:r>
            <a:r>
              <a:rPr lang="en-US" sz="2500" i="1" dirty="0">
                <a:latin typeface="+mj-lt"/>
              </a:rPr>
              <a:t>needs to be respected not just as a sentimental matter, but as one that has a profound and major impact on an infant’s physical, emotional, and psychological development.”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1B74F0-2746-4B78-A42C-9A66E43F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67" y="1194085"/>
            <a:ext cx="4876800" cy="3465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942FF81-F2A0-497D-ACF6-5D1A9D11FE79}"/>
              </a:ext>
            </a:extLst>
          </p:cNvPr>
          <p:cNvSpPr txBox="1">
            <a:spLocks/>
          </p:cNvSpPr>
          <p:nvPr/>
        </p:nvSpPr>
        <p:spPr>
          <a:xfrm>
            <a:off x="5226756" y="4894217"/>
            <a:ext cx="6502400" cy="10842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800" dirty="0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–Elizabeth </a:t>
            </a:r>
            <a:r>
              <a:rPr lang="en-US" sz="18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Antunovic</a:t>
            </a:r>
            <a:endParaRPr lang="en-US" sz="1800" dirty="0">
              <a:solidFill>
                <a:schemeClr val="tx2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E2D0B7A-8B02-49C1-9CF9-92812B0A9B5E}"/>
              </a:ext>
            </a:extLst>
          </p:cNvPr>
          <p:cNvCxnSpPr>
            <a:cxnSpLocks/>
          </p:cNvCxnSpPr>
          <p:nvPr/>
        </p:nvCxnSpPr>
        <p:spPr>
          <a:xfrm>
            <a:off x="5170310" y="5485074"/>
            <a:ext cx="6629400" cy="0"/>
          </a:xfrm>
          <a:prstGeom prst="line">
            <a:avLst/>
          </a:prstGeom>
          <a:ln w="9525"/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4E515AE-C5D9-46A2-B9B6-6F83B9062F54}"/>
              </a:ext>
            </a:extLst>
          </p:cNvPr>
          <p:cNvSpPr/>
          <p:nvPr/>
        </p:nvSpPr>
        <p:spPr>
          <a:xfrm>
            <a:off x="8442960" y="5393634"/>
            <a:ext cx="182880" cy="182880"/>
          </a:xfrm>
          <a:prstGeom prst="rect">
            <a:avLst/>
          </a:prstGeom>
          <a:noFill/>
          <a:ln>
            <a:solidFill>
              <a:srgbClr val="1B75B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5F417E-FCF7-4BEF-85C6-2E2B9CDBCF1C}"/>
              </a:ext>
            </a:extLst>
          </p:cNvPr>
          <p:cNvCxnSpPr>
            <a:cxnSpLocks/>
          </p:cNvCxnSpPr>
          <p:nvPr/>
        </p:nvCxnSpPr>
        <p:spPr>
          <a:xfrm>
            <a:off x="5226756" y="826935"/>
            <a:ext cx="6629400" cy="0"/>
          </a:xfrm>
          <a:prstGeom prst="line">
            <a:avLst/>
          </a:prstGeom>
          <a:ln w="9525">
            <a:solidFill>
              <a:schemeClr val="bg2">
                <a:lumMod val="85000"/>
              </a:schemeClr>
            </a:solidFill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89816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72D31-C385-634C-B920-BF3F1BAAF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 Utero </a:t>
            </a:r>
            <a:r>
              <a:rPr lang="en-US" dirty="0"/>
              <a:t>to </a:t>
            </a:r>
            <a:r>
              <a:rPr lang="en-US" i="1" dirty="0"/>
              <a:t>Ex Utero </a:t>
            </a:r>
            <a:r>
              <a:rPr lang="en-US" dirty="0"/>
              <a:t>Transition</a:t>
            </a:r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E3F231A5-A5DA-0B4B-BCAA-17D48EE84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87" y="1144242"/>
            <a:ext cx="6351416" cy="487257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5F31A-FF19-3C4D-9853-2493CEE3F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Modified from </a:t>
            </a:r>
            <a:r>
              <a:rPr lang="it" dirty="0">
                <a:solidFill>
                  <a:schemeClr val="tx2"/>
                </a:solidFill>
              </a:rPr>
              <a:t>Cho CK, et al. </a:t>
            </a:r>
            <a:r>
              <a:rPr lang="it" i="1" dirty="0">
                <a:solidFill>
                  <a:schemeClr val="tx2"/>
                </a:solidFill>
              </a:rPr>
              <a:t>Mol Cell Proteomics</a:t>
            </a:r>
            <a:r>
              <a:rPr lang="it" dirty="0">
                <a:solidFill>
                  <a:schemeClr val="tx2"/>
                </a:solidFill>
              </a:rPr>
              <a:t>. 2007;6:1406-15.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Modified from image developed as a student project for the Breastfeeding Course for Health Care Providers, Douglas College, New Westminster, BC, Canada © 2007 by Cecily </a:t>
            </a:r>
            <a:r>
              <a:rPr lang="en-US" dirty="0" err="1">
                <a:solidFill>
                  <a:schemeClr val="tx2"/>
                </a:solidFill>
              </a:rPr>
              <a:t>Heslett</a:t>
            </a:r>
            <a:r>
              <a:rPr lang="en-US" dirty="0">
                <a:solidFill>
                  <a:schemeClr val="tx2"/>
                </a:solidFill>
              </a:rPr>
              <a:t>, Sherri Hedberg and Haley Rumble.</a:t>
            </a:r>
            <a:endParaRPr lang="en-US" dirty="0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C67B2067-D601-164A-AA3F-D6C2C121D5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56"/>
          <a:stretch/>
        </p:blipFill>
        <p:spPr>
          <a:xfrm>
            <a:off x="6576756" y="1144241"/>
            <a:ext cx="5481757" cy="48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1158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33CBFF-E684-B048-9E71-5907EB608B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Photo Credits: (Top) Romanova Anna/</a:t>
            </a:r>
            <a:r>
              <a:rPr lang="en-US" dirty="0" err="1"/>
              <a:t>Bigstock</a:t>
            </a:r>
            <a:r>
              <a:rPr lang="en-US" dirty="0"/>
              <a:t>, (Bottom) </a:t>
            </a:r>
            <a:r>
              <a:rPr lang="en-US" dirty="0" err="1"/>
              <a:t>Metin</a:t>
            </a:r>
            <a:r>
              <a:rPr lang="en-US" dirty="0"/>
              <a:t> </a:t>
            </a:r>
            <a:r>
              <a:rPr lang="en-US" dirty="0" err="1"/>
              <a:t>Kiyak</a:t>
            </a:r>
            <a:r>
              <a:rPr lang="en-US" dirty="0"/>
              <a:t>/Getty Images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498401-735C-401F-9397-2A7BCAFC4366}"/>
              </a:ext>
            </a:extLst>
          </p:cNvPr>
          <p:cNvGrpSpPr/>
          <p:nvPr/>
        </p:nvGrpSpPr>
        <p:grpSpPr>
          <a:xfrm>
            <a:off x="3860613" y="591012"/>
            <a:ext cx="8087509" cy="2743200"/>
            <a:chOff x="3860613" y="591012"/>
            <a:chExt cx="8087509" cy="2743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BF0674-1BE4-0F41-A9AB-E66C3B75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1716" y="591012"/>
              <a:ext cx="3746406" cy="27432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2B760092-7F00-CE45-9925-BD906D9685C3}"/>
                </a:ext>
              </a:extLst>
            </p:cNvPr>
            <p:cNvSpPr txBox="1">
              <a:spLocks/>
            </p:cNvSpPr>
            <p:nvPr/>
          </p:nvSpPr>
          <p:spPr>
            <a:xfrm>
              <a:off x="3860613" y="1298400"/>
              <a:ext cx="4245394" cy="1328424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9E1F63"/>
                </a:buClr>
                <a:buFont typeface="Arial"/>
                <a:buChar char="•"/>
                <a:defRPr sz="2800" kern="1200">
                  <a:solidFill>
                    <a:srgbClr val="333333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9E1F63"/>
                </a:buClr>
                <a:buFont typeface="Arial" panose="020B0604020202020204" pitchFamily="34" charset="0"/>
                <a:buChar char="•"/>
                <a:defRPr sz="2400" kern="1200">
                  <a:solidFill>
                    <a:srgbClr val="33333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9E1F63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rgbClr val="333333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9E1F63"/>
                </a:buClr>
                <a:buFont typeface="Arial" panose="020B0604020202020204" pitchFamily="34" charset="0"/>
                <a:buChar char="»"/>
                <a:defRPr sz="1800" kern="1200">
                  <a:solidFill>
                    <a:srgbClr val="333333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9E1F63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rgbClr val="333333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Font typeface="Arial"/>
                <a:buNone/>
              </a:pPr>
              <a:r>
                <a:rPr lang="en-US" dirty="0">
                  <a:latin typeface="+mj-lt"/>
                </a:rPr>
                <a:t>Mom’s milk (nutrition) is critical in this period of  </a:t>
              </a:r>
              <a:r>
                <a:rPr lang="en-US" i="1" dirty="0">
                  <a:latin typeface="+mj-lt"/>
                </a:rPr>
                <a:t>exterior gestation.</a:t>
              </a:r>
              <a:r>
                <a:rPr lang="en-US" dirty="0">
                  <a:latin typeface="+mj-lt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438A011-07D6-4F2F-8AC0-10E4AAEF2896}"/>
              </a:ext>
            </a:extLst>
          </p:cNvPr>
          <p:cNvGrpSpPr/>
          <p:nvPr/>
        </p:nvGrpSpPr>
        <p:grpSpPr>
          <a:xfrm>
            <a:off x="362953" y="3184862"/>
            <a:ext cx="7866428" cy="2426628"/>
            <a:chOff x="362953" y="3184862"/>
            <a:chExt cx="7866428" cy="24266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CEBAAE-0F22-2749-AE16-8B2D7012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953" y="3184862"/>
              <a:ext cx="3657600" cy="242662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6FE866-9300-FA40-836B-7D83E8990246}"/>
                </a:ext>
              </a:extLst>
            </p:cNvPr>
            <p:cNvSpPr txBox="1"/>
            <p:nvPr/>
          </p:nvSpPr>
          <p:spPr>
            <a:xfrm>
              <a:off x="4020553" y="3490235"/>
              <a:ext cx="420882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333333"/>
                  </a:solidFill>
                  <a:latin typeface="+mj-lt"/>
                </a:rPr>
                <a:t>Even more true for our preterm infants who still have to complete their first gestation!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273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AF51EEC-008D-4BB2-BA21-4C1B7D86F275}"/>
              </a:ext>
            </a:extLst>
          </p:cNvPr>
          <p:cNvSpPr/>
          <p:nvPr/>
        </p:nvSpPr>
        <p:spPr>
          <a:xfrm>
            <a:off x="1292142" y="1122339"/>
            <a:ext cx="3333477" cy="1333390"/>
          </a:xfrm>
          <a:prstGeom prst="homePlate">
            <a:avLst/>
          </a:prstGeom>
          <a:solidFill>
            <a:srgbClr val="9E1F63"/>
          </a:solidFill>
          <a:ln w="28575">
            <a:solidFill>
              <a:schemeClr val="bg1">
                <a:lumMod val="9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4706" tIns="29337" rIns="696032" bIns="2933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Protection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C589A8-1404-47E6-8445-7DBC96DA3F3D}"/>
              </a:ext>
            </a:extLst>
          </p:cNvPr>
          <p:cNvSpPr/>
          <p:nvPr/>
        </p:nvSpPr>
        <p:spPr>
          <a:xfrm>
            <a:off x="4292271" y="1122339"/>
            <a:ext cx="3333477" cy="1333390"/>
          </a:xfrm>
          <a:custGeom>
            <a:avLst/>
            <a:gdLst>
              <a:gd name="connsiteX0" fmla="*/ 0 w 3333477"/>
              <a:gd name="connsiteY0" fmla="*/ 0 h 1333390"/>
              <a:gd name="connsiteX1" fmla="*/ 2666782 w 3333477"/>
              <a:gd name="connsiteY1" fmla="*/ 0 h 1333390"/>
              <a:gd name="connsiteX2" fmla="*/ 3333477 w 3333477"/>
              <a:gd name="connsiteY2" fmla="*/ 666695 h 1333390"/>
              <a:gd name="connsiteX3" fmla="*/ 2666782 w 3333477"/>
              <a:gd name="connsiteY3" fmla="*/ 1333390 h 1333390"/>
              <a:gd name="connsiteX4" fmla="*/ 0 w 3333477"/>
              <a:gd name="connsiteY4" fmla="*/ 1333390 h 1333390"/>
              <a:gd name="connsiteX5" fmla="*/ 666695 w 3333477"/>
              <a:gd name="connsiteY5" fmla="*/ 666695 h 1333390"/>
              <a:gd name="connsiteX6" fmla="*/ 0 w 3333477"/>
              <a:gd name="connsiteY6" fmla="*/ 0 h 133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3477" h="1333390">
                <a:moveTo>
                  <a:pt x="0" y="0"/>
                </a:moveTo>
                <a:lnTo>
                  <a:pt x="2666782" y="0"/>
                </a:lnTo>
                <a:lnTo>
                  <a:pt x="3333477" y="666695"/>
                </a:lnTo>
                <a:lnTo>
                  <a:pt x="2666782" y="1333390"/>
                </a:lnTo>
                <a:lnTo>
                  <a:pt x="0" y="1333390"/>
                </a:lnTo>
                <a:lnTo>
                  <a:pt x="666695" y="6666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28575">
            <a:solidFill>
              <a:schemeClr val="bg1">
                <a:lumMod val="9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spcFirstLastPara="0" vert="horz" wrap="square" lIns="754706" tIns="29337" rIns="696032" bIns="29337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Development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492790-6D25-4CCF-85C7-E4F079B678DE}"/>
              </a:ext>
            </a:extLst>
          </p:cNvPr>
          <p:cNvSpPr/>
          <p:nvPr/>
        </p:nvSpPr>
        <p:spPr>
          <a:xfrm>
            <a:off x="7292401" y="1122339"/>
            <a:ext cx="3333477" cy="1333390"/>
          </a:xfrm>
          <a:custGeom>
            <a:avLst/>
            <a:gdLst>
              <a:gd name="connsiteX0" fmla="*/ 0 w 3333477"/>
              <a:gd name="connsiteY0" fmla="*/ 0 h 1333390"/>
              <a:gd name="connsiteX1" fmla="*/ 2666782 w 3333477"/>
              <a:gd name="connsiteY1" fmla="*/ 0 h 1333390"/>
              <a:gd name="connsiteX2" fmla="*/ 3333477 w 3333477"/>
              <a:gd name="connsiteY2" fmla="*/ 666695 h 1333390"/>
              <a:gd name="connsiteX3" fmla="*/ 2666782 w 3333477"/>
              <a:gd name="connsiteY3" fmla="*/ 1333390 h 1333390"/>
              <a:gd name="connsiteX4" fmla="*/ 0 w 3333477"/>
              <a:gd name="connsiteY4" fmla="*/ 1333390 h 1333390"/>
              <a:gd name="connsiteX5" fmla="*/ 666695 w 3333477"/>
              <a:gd name="connsiteY5" fmla="*/ 666695 h 1333390"/>
              <a:gd name="connsiteX6" fmla="*/ 0 w 3333477"/>
              <a:gd name="connsiteY6" fmla="*/ 0 h 133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3477" h="1333390">
                <a:moveTo>
                  <a:pt x="0" y="0"/>
                </a:moveTo>
                <a:lnTo>
                  <a:pt x="2666782" y="0"/>
                </a:lnTo>
                <a:lnTo>
                  <a:pt x="3333477" y="666695"/>
                </a:lnTo>
                <a:lnTo>
                  <a:pt x="2666782" y="1333390"/>
                </a:lnTo>
                <a:lnTo>
                  <a:pt x="0" y="1333390"/>
                </a:lnTo>
                <a:lnTo>
                  <a:pt x="666695" y="66669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28575">
            <a:solidFill>
              <a:schemeClr val="bg1">
                <a:lumMod val="9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2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754706" tIns="29337" rIns="696032" bIns="29337" numCol="1" spcCol="1270" anchor="ctr" anchorCtr="0">
            <a:noAutofit/>
          </a:bodyPr>
          <a:lstStyle/>
          <a:p>
            <a:pPr marL="0" lvl="0" indent="0" algn="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kern="1200" dirty="0"/>
              <a:t>Independence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03551-DB2C-DD46-AE82-B2245F2A85B2}"/>
              </a:ext>
            </a:extLst>
          </p:cNvPr>
          <p:cNvSpPr txBox="1"/>
          <p:nvPr/>
        </p:nvSpPr>
        <p:spPr>
          <a:xfrm>
            <a:off x="1292141" y="3137451"/>
            <a:ext cx="9951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</a:rPr>
              <a:t>During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C00000"/>
                </a:solidFill>
              </a:rPr>
              <a:t>exterior gestation </a:t>
            </a:r>
            <a:r>
              <a:rPr lang="en-US" sz="2400" dirty="0">
                <a:solidFill>
                  <a:srgbClr val="333333"/>
                </a:solidFill>
              </a:rPr>
              <a:t>Mom’s milk/nutrition provides necessary bioactive components to </a:t>
            </a:r>
            <a:r>
              <a:rPr lang="en-US" sz="2400" b="1" dirty="0">
                <a:solidFill>
                  <a:srgbClr val="7030A0"/>
                </a:solidFill>
              </a:rPr>
              <a:t>protect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333333"/>
                </a:solidFill>
              </a:rPr>
              <a:t>the infant from adverse environmental influences (as the infant is not ready to protect itself) while continuing the biological signaling for optimal organ </a:t>
            </a:r>
            <a:r>
              <a:rPr lang="en-US" sz="2400" b="1" dirty="0">
                <a:solidFill>
                  <a:srgbClr val="7030A0"/>
                </a:solidFill>
              </a:rPr>
              <a:t>development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333333"/>
                </a:solidFill>
              </a:rPr>
              <a:t>and ultimately healthy </a:t>
            </a:r>
            <a:r>
              <a:rPr lang="en-US" sz="2400" b="1" dirty="0">
                <a:solidFill>
                  <a:srgbClr val="7030A0"/>
                </a:solidFill>
              </a:rPr>
              <a:t>independence</a:t>
            </a:r>
            <a:r>
              <a:rPr lang="en-US" sz="2400" dirty="0">
                <a:solidFill>
                  <a:schemeClr val="tx2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5993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675DDA-A21A-4076-9F10-E5A46D88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9E81E30-2D8E-4E7F-9CB6-1287594480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Michael K. Georgieff, MD</a:t>
            </a:r>
          </a:p>
          <a:p>
            <a:pPr marL="461963" indent="-461963">
              <a:spcBef>
                <a:spcPts val="600"/>
              </a:spcBef>
            </a:pPr>
            <a:r>
              <a:rPr lang="en-US" sz="2000" b="0" dirty="0"/>
              <a:t>Professor of Pediatrics and Child Development</a:t>
            </a:r>
          </a:p>
          <a:p>
            <a:pPr marL="461963" indent="-461963"/>
            <a:r>
              <a:rPr lang="en-US" sz="2000" b="0" dirty="0"/>
              <a:t>University of Minnesota School of Medicine</a:t>
            </a:r>
          </a:p>
          <a:p>
            <a:pPr marL="461963" indent="-461963"/>
            <a:r>
              <a:rPr lang="en-US" sz="2000" b="0" dirty="0"/>
              <a:t>Director,</a:t>
            </a:r>
            <a:br>
              <a:rPr lang="en-US" sz="2000" b="0" dirty="0"/>
            </a:br>
            <a:r>
              <a:rPr lang="en-US" sz="2000" b="0" dirty="0"/>
              <a:t>Center for Neurobehavioral Development</a:t>
            </a:r>
          </a:p>
          <a:p>
            <a:pPr marL="461963" indent="-461963"/>
            <a:r>
              <a:rPr lang="en-US" sz="2000" b="0" dirty="0"/>
              <a:t>The University of Minnesota Masonic Children’s Hospital</a:t>
            </a:r>
          </a:p>
          <a:p>
            <a:pPr marL="461963" indent="-461963"/>
            <a:r>
              <a:rPr lang="en-US" sz="2000" b="0" dirty="0"/>
              <a:t>Minneapolis, Minnesota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6A2638-5E62-4C7C-A72B-CD97D04CE04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61963" indent="-461963"/>
            <a:r>
              <a:rPr lang="it-IT" dirty="0"/>
              <a:t>Camilia R. Martin, MD, MS</a:t>
            </a:r>
          </a:p>
          <a:p>
            <a:pPr marL="461963" indent="-461963">
              <a:spcBef>
                <a:spcPts val="600"/>
              </a:spcBef>
            </a:pPr>
            <a:r>
              <a:rPr lang="en-US" sz="2000" b="0" dirty="0"/>
              <a:t>Associate Professor of Pediatrics</a:t>
            </a:r>
          </a:p>
          <a:p>
            <a:pPr marL="461963" indent="-461963">
              <a:spcBef>
                <a:spcPts val="300"/>
              </a:spcBef>
            </a:pPr>
            <a:r>
              <a:rPr lang="en-US" sz="2000" b="0" dirty="0"/>
              <a:t>Harvard Medical School</a:t>
            </a:r>
          </a:p>
          <a:p>
            <a:pPr marL="461963" indent="-461963"/>
            <a:r>
              <a:rPr lang="en-US" sz="2000" b="0" dirty="0"/>
              <a:t>Associate Director, NICU</a:t>
            </a:r>
            <a:br>
              <a:rPr lang="en-US" sz="2000" b="0" dirty="0"/>
            </a:br>
            <a:r>
              <a:rPr lang="en-US" sz="2000" b="0" dirty="0"/>
              <a:t>Department of Neonatology</a:t>
            </a:r>
          </a:p>
          <a:p>
            <a:pPr marL="461963" indent="-461963"/>
            <a:r>
              <a:rPr lang="en-US" sz="2000" b="0" dirty="0"/>
              <a:t>Director for Cross-Disciplinary Research Partnerships</a:t>
            </a:r>
          </a:p>
          <a:p>
            <a:pPr marL="461963" indent="-461963"/>
            <a:r>
              <a:rPr lang="en-US" sz="2000" b="0" dirty="0"/>
              <a:t>Division of Translational Research</a:t>
            </a:r>
          </a:p>
          <a:p>
            <a:pPr marL="461963" indent="-461963"/>
            <a:r>
              <a:rPr lang="en-US" sz="2000" b="0" dirty="0"/>
              <a:t>Beth Israel Deaconess Medical Center</a:t>
            </a:r>
          </a:p>
          <a:p>
            <a:pPr marL="461963" indent="-461963"/>
            <a:r>
              <a:rPr lang="en-US" sz="2000" b="0" dirty="0"/>
              <a:t>Boston, Massachusetts</a:t>
            </a:r>
          </a:p>
          <a:p>
            <a:pPr marL="461963" indent="-46196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69045"/>
      </p:ext>
    </p:extLst>
  </p:cSld>
  <p:clrMapOvr>
    <a:masterClrMapping/>
  </p:clrMapOvr>
  <p:transition spd="slow">
    <p:cover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CE855-E6A2-1040-BE04-AD50A333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Nutritional Delivery and </a:t>
            </a:r>
            <a:br>
              <a:rPr lang="en-US" dirty="0"/>
            </a:br>
            <a:r>
              <a:rPr lang="en-US" dirty="0"/>
              <a:t>Neonatal Outcomes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AE5D4D-174B-4E4C-ACF8-44FAE3766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dirty="0" err="1"/>
              <a:t>Ehrenkranz</a:t>
            </a:r>
            <a:r>
              <a:rPr lang="en-US" dirty="0"/>
              <a:t> RA, et al. </a:t>
            </a:r>
            <a:r>
              <a:rPr lang="en-US" i="1" dirty="0" err="1"/>
              <a:t>Pediatr</a:t>
            </a:r>
            <a:r>
              <a:rPr lang="en-US" i="1" dirty="0"/>
              <a:t> Res. </a:t>
            </a:r>
            <a:r>
              <a:rPr lang="en-US" dirty="0"/>
              <a:t>2011;69:522-9.</a:t>
            </a:r>
            <a:br>
              <a:rPr lang="en-US" dirty="0"/>
            </a:br>
            <a:r>
              <a:rPr lang="en-US" b="1" dirty="0"/>
              <a:t>2. </a:t>
            </a:r>
            <a:r>
              <a:rPr lang="en-US" dirty="0"/>
              <a:t>Stephens BE, et al. </a:t>
            </a:r>
            <a:r>
              <a:rPr lang="en-US" i="1" dirty="0"/>
              <a:t>Pediatrics. </a:t>
            </a:r>
            <a:r>
              <a:rPr lang="en-US" dirty="0"/>
              <a:t>2009;123:1337-43.</a:t>
            </a:r>
            <a:br>
              <a:rPr lang="en-US" dirty="0"/>
            </a:br>
            <a:r>
              <a:rPr lang="en-US" b="1" dirty="0"/>
              <a:t>3. </a:t>
            </a:r>
            <a:r>
              <a:rPr lang="en-US" dirty="0" err="1"/>
              <a:t>Klevebro</a:t>
            </a:r>
            <a:r>
              <a:rPr lang="en-US" dirty="0"/>
              <a:t> S, et al. </a:t>
            </a:r>
            <a:r>
              <a:rPr lang="nl" i="1" dirty="0"/>
              <a:t>Clin Nutr. </a:t>
            </a:r>
            <a:r>
              <a:rPr lang="nl" dirty="0"/>
              <a:t>2018. pii: S0261-5614:30197-3.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9E246E-278B-CB4F-BD63-BF60778880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599523"/>
            <a:ext cx="11682077" cy="438968"/>
          </a:xfrm>
        </p:spPr>
        <p:txBody>
          <a:bodyPr/>
          <a:lstStyle/>
          <a:p>
            <a:r>
              <a:rPr lang="en-US" dirty="0"/>
              <a:t>BPD, bronchopulmonary dysplasia; MDI, mental developmental index; NDI, neurodevelopmental impairment; NEC, necrotizing enterocolitis;</a:t>
            </a:r>
            <a:br>
              <a:rPr lang="en-US" dirty="0"/>
            </a:br>
            <a:r>
              <a:rPr lang="en-US" dirty="0"/>
              <a:t>ROP, retinopathy of prematurity.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9F7756-42C9-43BC-B855-1885361A5917}"/>
              </a:ext>
            </a:extLst>
          </p:cNvPr>
          <p:cNvSpPr/>
          <p:nvPr/>
        </p:nvSpPr>
        <p:spPr>
          <a:xfrm>
            <a:off x="487432" y="1359310"/>
            <a:ext cx="1110924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</a:rPr>
              <a:t>Early Nutrition Mediates the Influence of Severity of Illness on Extremely Low-Birth-Weight Infants</a:t>
            </a:r>
            <a:r>
              <a:rPr lang="en-US" sz="2000" b="1" baseline="30000" dirty="0">
                <a:solidFill>
                  <a:srgbClr val="333333"/>
                </a:solidFill>
              </a:rPr>
              <a:t>1</a:t>
            </a:r>
            <a:r>
              <a:rPr lang="en-US" sz="2000" b="1" dirty="0">
                <a:solidFill>
                  <a:srgbClr val="333333"/>
                </a:solidFill>
              </a:rPr>
              <a:t> </a:t>
            </a:r>
            <a:endParaRPr lang="en-US" sz="1900" b="1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44488" algn="l"/>
              </a:tabLst>
            </a:pPr>
            <a:r>
              <a:rPr lang="en-US" dirty="0">
                <a:solidFill>
                  <a:srgbClr val="333333"/>
                </a:solidFill>
              </a:rPr>
              <a:t>First 7 days, OR of NEC, late-onset sepsis, BPD, and NDI decreased by ~2% for each 1 kcal/ kg/d of total energy intake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333333"/>
                </a:solidFill>
              </a:rPr>
              <a:t>First-Week Protein and Energy Intakes Are Associated With 18-Month Developmental Outcomes in Extremely Low-Birth-Weight Infants</a:t>
            </a:r>
            <a:r>
              <a:rPr lang="en-US" sz="2000" b="1" baseline="30000" dirty="0">
                <a:solidFill>
                  <a:srgbClr val="333333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An increase of 42 kJ (10 kcal)/kg per day independently associated with a ~5-point increase in MDI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An increase of 1 g/kg per day of protein independently associated with a ~8-point increase in MDI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333333"/>
                </a:solidFill>
              </a:rPr>
              <a:t>Early Energy and Protein Intakes and Associations With Growth, BPD, and ROP in Extremely Preterm Infants</a:t>
            </a:r>
            <a:r>
              <a:rPr lang="en-US" sz="2000" b="1" baseline="30000" dirty="0">
                <a:solidFill>
                  <a:srgbClr val="333333"/>
                </a:solidFill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Every 10 kcal/kg/d associated with 0.08 higher weight SD score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Between d7-27, every 10 kcal/kg/d reduced risk of BPD of 9% and any grade of ROP of 6%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</a:rPr>
              <a:t>Interaction MV, energy, protein: mean energy intake of 120 kcal/kg/d, every 0.5 g/kg/d reduced risk of BPD by 25%</a:t>
            </a:r>
            <a:endParaRPr lang="en-US" b="1" baseline="300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249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B20C5961-AF0F-4ADD-AA80-EBDF4C6B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Nutritional Delivery and </a:t>
            </a:r>
            <a:br>
              <a:rPr lang="en-US" dirty="0"/>
            </a:br>
            <a:r>
              <a:rPr lang="en-US" dirty="0"/>
              <a:t>Neonatal Outcomes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FDB3A-518D-46D8-B954-67A81B5205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Koletzko</a:t>
            </a:r>
            <a:r>
              <a:rPr lang="en-US" dirty="0"/>
              <a:t>, Poindexter, and </a:t>
            </a:r>
            <a:r>
              <a:rPr lang="en-US" dirty="0" err="1"/>
              <a:t>Uauy</a:t>
            </a:r>
            <a:r>
              <a:rPr lang="en-US" dirty="0"/>
              <a:t>. Nutritional Care of Preterm Infants: Scientific Basis and Practical Guidelines. S. Karger AG, 2014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27707C-34D3-43E6-BA94-6BC2819FD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708" y="784937"/>
            <a:ext cx="2323817" cy="45750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B20DAEA-1FF7-3C42-A1DE-A41C1541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21" y="1317625"/>
            <a:ext cx="4588603" cy="4723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71" y="1317625"/>
            <a:ext cx="4600538" cy="4720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9703A9-0DED-4C03-8DCA-5ABF899247E1}"/>
              </a:ext>
            </a:extLst>
          </p:cNvPr>
          <p:cNvSpPr txBox="1"/>
          <p:nvPr/>
        </p:nvSpPr>
        <p:spPr>
          <a:xfrm>
            <a:off x="4752829" y="4325202"/>
            <a:ext cx="6739421" cy="1380411"/>
          </a:xfrm>
          <a:prstGeom prst="roundRect">
            <a:avLst>
              <a:gd name="adj" fmla="val 4137"/>
            </a:avLst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Target energy delivery in first week of 70 kcal/kg/d, increasing to 115-130 average over first few weeks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Protein delivery target starting at 3, increments to 4 g/kg/d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Lipid delivery target starting 2-3 to goal of 3.0 g/kg/d</a:t>
            </a:r>
          </a:p>
        </p:txBody>
      </p:sp>
    </p:spTree>
    <p:extLst>
      <p:ext uri="{BB962C8B-B14F-4D97-AF65-F5344CB8AC3E}">
        <p14:creationId xmlns:p14="http://schemas.microsoft.com/office/powerpoint/2010/main" val="178149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14CA9E-927F-4F86-861C-5A57A3722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Koletzko</a:t>
            </a:r>
            <a:r>
              <a:rPr lang="en-US" dirty="0"/>
              <a:t> B, Poindexter B, </a:t>
            </a:r>
            <a:r>
              <a:rPr lang="en-US" dirty="0" err="1"/>
              <a:t>Uauy</a:t>
            </a:r>
            <a:r>
              <a:rPr lang="en-US" dirty="0"/>
              <a:t> R (Editors). Nutritional Care of Preterm Infants: Scientific Basis and Practical Guidelines. Basel,</a:t>
            </a:r>
            <a:br>
              <a:rPr lang="en-US" dirty="0"/>
            </a:br>
            <a:r>
              <a:rPr lang="en-US" dirty="0"/>
              <a:t>Karger, 2014.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E89F443-36B7-46B8-ABD7-B6357F36732C}"/>
              </a:ext>
            </a:extLst>
          </p:cNvPr>
          <p:cNvSpPr txBox="1">
            <a:spLocks/>
          </p:cNvSpPr>
          <p:nvPr/>
        </p:nvSpPr>
        <p:spPr>
          <a:xfrm>
            <a:off x="265970" y="201386"/>
            <a:ext cx="11682153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General Nutritional Delivery and </a:t>
            </a:r>
            <a:br>
              <a:rPr lang="en-US" dirty="0"/>
            </a:br>
            <a:r>
              <a:rPr lang="en-US" dirty="0"/>
              <a:t>Neonatal Outcomes</a:t>
            </a:r>
            <a:r>
              <a:rPr lang="en-US" b="0" i="1" dirty="0"/>
              <a:t> (continued)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92B1F-04BE-4EDE-AE08-58F4EED2C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04" y="1370980"/>
            <a:ext cx="9738992" cy="43300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65695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BBAD5EE1-6CE9-CF44-B9FD-6E24582F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44" b="96667" l="888" r="96746">
                        <a14:foregroundMark x1="15680" y1="40889" x2="888" y2="61556"/>
                        <a14:foregroundMark x1="888" y1="61556" x2="14201" y2="57556"/>
                        <a14:foregroundMark x1="14201" y1="57556" x2="21893" y2="42889"/>
                        <a14:foregroundMark x1="31953" y1="74667" x2="14201" y2="96667"/>
                        <a14:foregroundMark x1="14201" y1="96667" x2="29882" y2="94222"/>
                        <a14:foregroundMark x1="29882" y1="94222" x2="41124" y2="84222"/>
                        <a14:foregroundMark x1="41124" y1="84222" x2="52367" y2="82889"/>
                        <a14:foregroundMark x1="52367" y1="82889" x2="62722" y2="85556"/>
                        <a14:foregroundMark x1="62722" y1="85556" x2="68639" y2="93778"/>
                        <a14:foregroundMark x1="68639" y1="93778" x2="82544" y2="96667"/>
                        <a14:foregroundMark x1="82544" y1="96667" x2="80473" y2="89111"/>
                        <a14:foregroundMark x1="80473" y1="89111" x2="66864" y2="76667"/>
                        <a14:foregroundMark x1="75444" y1="42000" x2="84320" y2="47556"/>
                        <a14:foregroundMark x1="84320" y1="47556" x2="87574" y2="54889"/>
                        <a14:foregroundMark x1="87574" y1="54889" x2="96746" y2="53556"/>
                        <a14:foregroundMark x1="36686" y1="1333" x2="43195" y2="18222"/>
                        <a14:foregroundMark x1="43195" y1="18222" x2="55917" y2="18222"/>
                        <a14:foregroundMark x1="55917" y1="18222" x2="65976" y2="21778"/>
                        <a14:foregroundMark x1="65976" y1="21778" x2="76331" y2="20667"/>
                        <a14:foregroundMark x1="76331" y1="20667" x2="81361" y2="3778"/>
                        <a14:foregroundMark x1="81361" y1="3778" x2="36686" y2="2444"/>
                      </a14:backgroundRemoval>
                    </a14:imgEffect>
                  </a14:imgLayer>
                </a14:imgProps>
              </a:ext>
            </a:extLst>
          </a:blip>
          <a:srcRect t="1587" b="13088"/>
          <a:stretch/>
        </p:blipFill>
        <p:spPr>
          <a:xfrm>
            <a:off x="7540488" y="773393"/>
            <a:ext cx="4545496" cy="5163581"/>
          </a:xfrm>
          <a:prstGeom prst="ellipse">
            <a:avLst/>
          </a:prstGeom>
          <a:ln w="3175" cap="rnd">
            <a:solidFill>
              <a:srgbClr val="1B75BC"/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F95F4-95C4-CE4F-8F3B-2892882E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773393"/>
            <a:ext cx="10363200" cy="1362075"/>
          </a:xfrm>
        </p:spPr>
        <p:txBody>
          <a:bodyPr>
            <a:noAutofit/>
          </a:bodyPr>
          <a:lstStyle/>
          <a:p>
            <a:r>
              <a:rPr lang="en-US" dirty="0"/>
              <a:t>Intestinal Tract: </a:t>
            </a:r>
            <a:br>
              <a:rPr lang="en-US" dirty="0"/>
            </a:br>
            <a:r>
              <a:rPr lang="en-US" b="0" cap="none" dirty="0"/>
              <a:t>The Largest Immune Organ</a:t>
            </a:r>
            <a:br>
              <a:rPr lang="en-US" b="0" cap="none" dirty="0"/>
            </a:br>
            <a:r>
              <a:rPr lang="en-US" b="0" cap="none" dirty="0"/>
              <a:t>and Defense Barrier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A2E423B-22AC-407C-8332-8C109CF90BB9}"/>
              </a:ext>
            </a:extLst>
          </p:cNvPr>
          <p:cNvSpPr txBox="1">
            <a:spLocks/>
          </p:cNvSpPr>
          <p:nvPr/>
        </p:nvSpPr>
        <p:spPr>
          <a:xfrm>
            <a:off x="963084" y="2384704"/>
            <a:ext cx="6683421" cy="14709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Direct exposure to nutrients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Largest immune organ and</a:t>
            </a:r>
            <a:br>
              <a:rPr lang="en-US" dirty="0"/>
            </a:br>
            <a:r>
              <a:rPr lang="en-US" dirty="0"/>
              <a:t>defense barrier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Gut-systemic health axis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FF151040-FF90-4EC0-B489-1B3FC6649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6489">
            <a:off x="5684965" y="3154667"/>
            <a:ext cx="2335092" cy="302436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80C50EF-EE3A-4DD7-91C3-18F944FA3114}"/>
              </a:ext>
            </a:extLst>
          </p:cNvPr>
          <p:cNvSpPr txBox="1">
            <a:spLocks/>
          </p:cNvSpPr>
          <p:nvPr/>
        </p:nvSpPr>
        <p:spPr>
          <a:xfrm>
            <a:off x="2983331" y="6133381"/>
            <a:ext cx="8964791" cy="6685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Image Credit: Sebastian </a:t>
            </a:r>
            <a:r>
              <a:rPr lang="en-US" sz="1100" dirty="0" err="1"/>
              <a:t>Kaulitzki</a:t>
            </a:r>
            <a:r>
              <a:rPr lang="en-US" sz="1100" dirty="0"/>
              <a:t>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13886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CE855-E6A2-1040-BE04-AD50A333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Dysbiosis and Neonatal Mortality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2FB39AD-E0BE-ED4F-AD6C-DFA3BA04E0AA}"/>
              </a:ext>
            </a:extLst>
          </p:cNvPr>
          <p:cNvSpPr/>
          <p:nvPr/>
        </p:nvSpPr>
        <p:spPr>
          <a:xfrm>
            <a:off x="8324862" y="3187813"/>
            <a:ext cx="1170309" cy="1170309"/>
          </a:xfrm>
          <a:prstGeom prst="rect">
            <a:avLst/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9621DC-D5B6-0143-8A08-35AC1511084B}"/>
              </a:ext>
            </a:extLst>
          </p:cNvPr>
          <p:cNvSpPr/>
          <p:nvPr/>
        </p:nvSpPr>
        <p:spPr>
          <a:xfrm>
            <a:off x="8324862" y="1303712"/>
            <a:ext cx="1170309" cy="1170309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3F73C1-937B-0743-93D1-395B70099C34}"/>
              </a:ext>
            </a:extLst>
          </p:cNvPr>
          <p:cNvSpPr/>
          <p:nvPr/>
        </p:nvSpPr>
        <p:spPr>
          <a:xfrm>
            <a:off x="8324862" y="4813811"/>
            <a:ext cx="1170309" cy="1170309"/>
          </a:xfrm>
          <a:prstGeom prst="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87EAD5-B7F0-C248-9BCE-A50BA93702DC}"/>
              </a:ext>
            </a:extLst>
          </p:cNvPr>
          <p:cNvSpPr txBox="1"/>
          <p:nvPr/>
        </p:nvSpPr>
        <p:spPr>
          <a:xfrm>
            <a:off x="3202707" y="3783140"/>
            <a:ext cx="3459793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dirty="0">
                <a:cs typeface="Calibri Light"/>
              </a:rPr>
              <a:t>Altered Immune Ontogeny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>
                <a:cs typeface="Calibri Light"/>
              </a:rPr>
              <a:t>Dysregulated Inflammation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dirty="0">
                <a:cs typeface="Calibri Light"/>
              </a:rPr>
              <a:t>Impaired Organogenesis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7414FB-4174-EF4D-B3C9-F1E3C9A52D20}"/>
              </a:ext>
            </a:extLst>
          </p:cNvPr>
          <p:cNvGrpSpPr/>
          <p:nvPr/>
        </p:nvGrpSpPr>
        <p:grpSpPr>
          <a:xfrm>
            <a:off x="2578918" y="1198031"/>
            <a:ext cx="4779653" cy="1705828"/>
            <a:chOff x="2496089" y="4562561"/>
            <a:chExt cx="4381585" cy="1639157"/>
          </a:xfrm>
        </p:grpSpPr>
        <p:pic>
          <p:nvPicPr>
            <p:cNvPr id="33" name="Picture 32" descr="Screen Shot 2014-04-13 at 1.52.16 PM.png">
              <a:extLst>
                <a:ext uri="{FF2B5EF4-FFF2-40B4-BE49-F238E27FC236}">
                  <a16:creationId xmlns:a16="http://schemas.microsoft.com/office/drawing/2014/main" id="{7301E67B-ABCD-C843-9F2C-F9EA3F2BE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0447" y="4562561"/>
              <a:ext cx="1326609" cy="16391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53A8BA4-30E9-424B-8BE3-0E11C40F09A7}"/>
                </a:ext>
              </a:extLst>
            </p:cNvPr>
            <p:cNvCxnSpPr>
              <a:endCxn id="37" idx="1"/>
            </p:cNvCxnSpPr>
            <p:nvPr/>
          </p:nvCxnSpPr>
          <p:spPr>
            <a:xfrm flipV="1">
              <a:off x="3648076" y="5137271"/>
              <a:ext cx="1904130" cy="377253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747F95-9263-6F48-9438-11781A5E7EF8}"/>
                </a:ext>
              </a:extLst>
            </p:cNvPr>
            <p:cNvGrpSpPr/>
            <p:nvPr/>
          </p:nvGrpSpPr>
          <p:grpSpPr>
            <a:xfrm>
              <a:off x="2496089" y="5071352"/>
              <a:ext cx="1542292" cy="1109512"/>
              <a:chOff x="2496089" y="5071352"/>
              <a:chExt cx="1542292" cy="1109512"/>
            </a:xfrm>
          </p:grpSpPr>
          <p:pic>
            <p:nvPicPr>
              <p:cNvPr id="39" name="Picture 38" descr="Screen Shot 2014-04-13 at 2.12.59 PM.png">
                <a:extLst>
                  <a:ext uri="{FF2B5EF4-FFF2-40B4-BE49-F238E27FC236}">
                    <a16:creationId xmlns:a16="http://schemas.microsoft.com/office/drawing/2014/main" id="{73A081B0-EC3A-0244-BE8A-8A16B2ABA5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68" b="100000" l="251" r="100000">
                            <a14:backgroundMark x1="69095" y1="2273" x2="69095" y2="2273"/>
                            <a14:backgroundMark x1="69849" y1="4261" x2="69849" y2="42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9333" y="5071352"/>
                <a:ext cx="927804" cy="8213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46F727D-0F50-0844-B7A9-2B0B32F6A2ED}"/>
                  </a:ext>
                </a:extLst>
              </p:cNvPr>
              <p:cNvSpPr txBox="1"/>
              <p:nvPr/>
            </p:nvSpPr>
            <p:spPr>
              <a:xfrm>
                <a:off x="2496089" y="5885116"/>
                <a:ext cx="1542292" cy="295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Commensal Bacteria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0DAD8AB-0C74-7D45-8A50-B1D9740AE13E}"/>
                </a:ext>
              </a:extLst>
            </p:cNvPr>
            <p:cNvGrpSpPr/>
            <p:nvPr/>
          </p:nvGrpSpPr>
          <p:grpSpPr>
            <a:xfrm>
              <a:off x="5376768" y="4750155"/>
              <a:ext cx="1500906" cy="1445919"/>
              <a:chOff x="5376768" y="4750155"/>
              <a:chExt cx="1500906" cy="1445919"/>
            </a:xfrm>
          </p:grpSpPr>
          <p:pic>
            <p:nvPicPr>
              <p:cNvPr id="37" name="Picture 36" descr="Screen Shot 2014-04-13 at 2.13.12 PM.png">
                <a:extLst>
                  <a:ext uri="{FF2B5EF4-FFF2-40B4-BE49-F238E27FC236}">
                    <a16:creationId xmlns:a16="http://schemas.microsoft.com/office/drawing/2014/main" id="{C5D09AFD-EA92-3E44-BE23-EE4C41C69D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clrChange>
                  <a:clrFrom>
                    <a:srgbClr val="020707"/>
                  </a:clrFrom>
                  <a:clrTo>
                    <a:srgbClr val="020707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281" b="99438" l="0" r="9974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52206" y="4750155"/>
                <a:ext cx="858765" cy="7742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203E591-14D5-A641-AA57-96940884ED3F}"/>
                  </a:ext>
                </a:extLst>
              </p:cNvPr>
              <p:cNvSpPr txBox="1"/>
              <p:nvPr/>
            </p:nvSpPr>
            <p:spPr>
              <a:xfrm>
                <a:off x="5376768" y="5900326"/>
                <a:ext cx="1500906" cy="295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800000"/>
                    </a:solidFill>
                  </a:rPr>
                  <a:t>Pathogenic Bacteria</a:t>
                </a:r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CBC8A7-8359-0C48-A341-A155FA7D3A51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6662500" y="2635091"/>
            <a:ext cx="1561167" cy="160971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5695B96-7304-1348-B4F0-C9887DA61C48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6662500" y="4159701"/>
            <a:ext cx="1561167" cy="85104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41B736A-AFF6-E142-A09A-96E731B2EA08}"/>
              </a:ext>
            </a:extLst>
          </p:cNvPr>
          <p:cNvCxnSpPr>
            <a:cxnSpLocks/>
            <a:stCxn id="31" idx="3"/>
          </p:cNvCxnSpPr>
          <p:nvPr/>
        </p:nvCxnSpPr>
        <p:spPr>
          <a:xfrm>
            <a:off x="6662500" y="4244805"/>
            <a:ext cx="1561167" cy="145954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C86CE8-6BAA-4741-90DD-AD444C5870BC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4924582" y="2903859"/>
            <a:ext cx="8023" cy="78202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10B6C32-863E-2345-AEF7-F7BB45509465}"/>
              </a:ext>
            </a:extLst>
          </p:cNvPr>
          <p:cNvSpPr txBox="1"/>
          <p:nvPr/>
        </p:nvSpPr>
        <p:spPr>
          <a:xfrm>
            <a:off x="8253398" y="791257"/>
            <a:ext cx="131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</a:rPr>
              <a:t>Necrotizing Enterocolitis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B2FBC0A-7EAA-6D45-9DEE-EBFF1AED1888}"/>
              </a:ext>
            </a:extLst>
          </p:cNvPr>
          <p:cNvSpPr txBox="1"/>
          <p:nvPr/>
        </p:nvSpPr>
        <p:spPr>
          <a:xfrm>
            <a:off x="7823245" y="2850120"/>
            <a:ext cx="2173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</a:rPr>
              <a:t>Chronic Lung Disease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CBA992-8E92-8D41-8616-3FCC16D5D9B3}"/>
              </a:ext>
            </a:extLst>
          </p:cNvPr>
          <p:cNvSpPr txBox="1"/>
          <p:nvPr/>
        </p:nvSpPr>
        <p:spPr>
          <a:xfrm>
            <a:off x="8324862" y="4494093"/>
            <a:ext cx="1170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90"/>
                </a:solidFill>
              </a:rPr>
              <a:t>Sepsis</a:t>
            </a:r>
          </a:p>
        </p:txBody>
      </p:sp>
    </p:spTree>
    <p:extLst>
      <p:ext uri="{BB962C8B-B14F-4D97-AF65-F5344CB8AC3E}">
        <p14:creationId xmlns:p14="http://schemas.microsoft.com/office/powerpoint/2010/main" val="381732056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52F0D5-0349-3F45-BDE5-9F347BFBFC6C}"/>
              </a:ext>
            </a:extLst>
          </p:cNvPr>
          <p:cNvGrpSpPr/>
          <p:nvPr/>
        </p:nvGrpSpPr>
        <p:grpSpPr>
          <a:xfrm>
            <a:off x="4034191" y="1952898"/>
            <a:ext cx="4030171" cy="2000521"/>
            <a:chOff x="3566676" y="2295911"/>
            <a:chExt cx="5084029" cy="2334126"/>
          </a:xfrm>
        </p:grpSpPr>
        <p:sp>
          <p:nvSpPr>
            <p:cNvPr id="4" name="Rectangle: Rounded Corners 12">
              <a:extLst>
                <a:ext uri="{FF2B5EF4-FFF2-40B4-BE49-F238E27FC236}">
                  <a16:creationId xmlns:a16="http://schemas.microsoft.com/office/drawing/2014/main" id="{A59B922B-4765-AE49-9003-12BD1510D2D2}"/>
                </a:ext>
              </a:extLst>
            </p:cNvPr>
            <p:cNvSpPr/>
            <p:nvPr/>
          </p:nvSpPr>
          <p:spPr>
            <a:xfrm>
              <a:off x="3566676" y="2295911"/>
              <a:ext cx="5084029" cy="23341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1D4800-C8B2-2946-9C8E-3BC222A14524}"/>
                </a:ext>
              </a:extLst>
            </p:cNvPr>
            <p:cNvGrpSpPr/>
            <p:nvPr/>
          </p:nvGrpSpPr>
          <p:grpSpPr>
            <a:xfrm>
              <a:off x="3792870" y="2605358"/>
              <a:ext cx="4606259" cy="1791553"/>
              <a:chOff x="3162133" y="2398960"/>
              <a:chExt cx="4606259" cy="1791553"/>
            </a:xfrm>
            <a:solidFill>
              <a:schemeClr val="bg2">
                <a:lumMod val="90000"/>
              </a:schemeClr>
            </a:solidFill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668D984-AB10-D14C-B3A0-7BE3235FB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62133" y="2605358"/>
                <a:ext cx="1952879" cy="1457070"/>
              </a:xfrm>
              <a:prstGeom prst="rect">
                <a:avLst/>
              </a:prstGeom>
              <a:grpFill/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9DB579-579D-F04E-A7E9-D82F47EFF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2547" y="2398960"/>
                <a:ext cx="1885845" cy="1791553"/>
              </a:xfrm>
              <a:prstGeom prst="rect">
                <a:avLst/>
              </a:prstGeom>
              <a:grpFill/>
              <a:ln>
                <a:noFill/>
              </a:ln>
              <a:effectLst>
                <a:softEdge rad="112500"/>
              </a:effectLst>
            </p:spPr>
          </p:pic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5CC9CE1D-870C-844E-A429-CF6A5A9B2D4D}"/>
                  </a:ext>
                </a:extLst>
              </p:cNvPr>
              <p:cNvCxnSpPr>
                <a:stCxn id="6" idx="3"/>
              </p:cNvCxnSpPr>
              <p:nvPr/>
            </p:nvCxnSpPr>
            <p:spPr>
              <a:xfrm flipV="1">
                <a:off x="5115012" y="3326731"/>
                <a:ext cx="711235" cy="7162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AF27F1-DF97-D44E-87A4-B56E9AE1ADAC}"/>
              </a:ext>
            </a:extLst>
          </p:cNvPr>
          <p:cNvGrpSpPr/>
          <p:nvPr/>
        </p:nvGrpSpPr>
        <p:grpSpPr>
          <a:xfrm>
            <a:off x="387123" y="153915"/>
            <a:ext cx="3103927" cy="2090092"/>
            <a:chOff x="537657" y="361815"/>
            <a:chExt cx="3709737" cy="22439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06112E-4959-194E-8E08-A3F304D00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7430" y="361815"/>
              <a:ext cx="1944793" cy="168355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29EF27-66F0-1748-84AF-E7DFD6F9F428}"/>
                </a:ext>
              </a:extLst>
            </p:cNvPr>
            <p:cNvSpPr txBox="1"/>
            <p:nvPr/>
          </p:nvSpPr>
          <p:spPr>
            <a:xfrm>
              <a:off x="537657" y="1911842"/>
              <a:ext cx="3709737" cy="693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Maternal/Fetal Microbiome</a:t>
              </a:r>
            </a:p>
            <a:p>
              <a:pPr algn="ctr"/>
              <a:r>
                <a:rPr lang="en-US" dirty="0"/>
                <a:t> and Vaginal Delivery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6B2BD7-DFF2-DE4C-84EA-9DF2309C087E}"/>
              </a:ext>
            </a:extLst>
          </p:cNvPr>
          <p:cNvGrpSpPr/>
          <p:nvPr/>
        </p:nvGrpSpPr>
        <p:grpSpPr>
          <a:xfrm>
            <a:off x="1107465" y="2459187"/>
            <a:ext cx="1836802" cy="1441346"/>
            <a:chOff x="752139" y="2848805"/>
            <a:chExt cx="2103302" cy="15848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B94731-3107-DE45-B60B-1F9B234F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139" y="2848805"/>
              <a:ext cx="2103302" cy="130465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267F89-6F5A-ED44-9839-4B7A4A197638}"/>
                </a:ext>
              </a:extLst>
            </p:cNvPr>
            <p:cNvSpPr txBox="1"/>
            <p:nvPr/>
          </p:nvSpPr>
          <p:spPr>
            <a:xfrm>
              <a:off x="1172498" y="4027580"/>
              <a:ext cx="1479112" cy="406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Skin-to-Skin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252DAD-DF18-0A44-BD5F-7D4E13C3073A}"/>
              </a:ext>
            </a:extLst>
          </p:cNvPr>
          <p:cNvGrpSpPr/>
          <p:nvPr/>
        </p:nvGrpSpPr>
        <p:grpSpPr>
          <a:xfrm>
            <a:off x="2597521" y="4085734"/>
            <a:ext cx="1951608" cy="1757504"/>
            <a:chOff x="804171" y="4530666"/>
            <a:chExt cx="2152074" cy="19652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6FE301-EDAE-2C47-9231-31D9CE550309}"/>
                </a:ext>
              </a:extLst>
            </p:cNvPr>
            <p:cNvSpPr txBox="1"/>
            <p:nvPr/>
          </p:nvSpPr>
          <p:spPr>
            <a:xfrm>
              <a:off x="1168182" y="6082896"/>
              <a:ext cx="1629996" cy="412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Breastfeeding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DC2177-CA83-CF4B-82A9-1011817A70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171" y="4530666"/>
              <a:ext cx="2152074" cy="16031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529CC5-BF03-7F49-A08E-6E36F76BA55B}"/>
              </a:ext>
            </a:extLst>
          </p:cNvPr>
          <p:cNvGrpSpPr/>
          <p:nvPr/>
        </p:nvGrpSpPr>
        <p:grpSpPr>
          <a:xfrm>
            <a:off x="8224017" y="217220"/>
            <a:ext cx="2171526" cy="1734993"/>
            <a:chOff x="9029607" y="194981"/>
            <a:chExt cx="2435005" cy="19037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DB5ADDE-484B-E34F-BF83-995355A6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9607" y="194981"/>
              <a:ext cx="2133785" cy="15972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F2CBBD-91B5-2A43-B8FE-10D23AF6F84B}"/>
                </a:ext>
              </a:extLst>
            </p:cNvPr>
            <p:cNvSpPr txBox="1"/>
            <p:nvPr/>
          </p:nvSpPr>
          <p:spPr>
            <a:xfrm>
              <a:off x="9183007" y="1693443"/>
              <a:ext cx="2281605" cy="405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Cesarean Section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5597CD-EF77-7947-8BC1-A5E1169403CB}"/>
              </a:ext>
            </a:extLst>
          </p:cNvPr>
          <p:cNvGrpSpPr/>
          <p:nvPr/>
        </p:nvGrpSpPr>
        <p:grpSpPr>
          <a:xfrm>
            <a:off x="10333178" y="1582881"/>
            <a:ext cx="1734357" cy="1579615"/>
            <a:chOff x="9203137" y="2181486"/>
            <a:chExt cx="1944793" cy="17332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859DD4-D539-EA4F-AA30-374F28FB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3137" y="2181486"/>
              <a:ext cx="1944793" cy="14570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E181D5-551E-E143-ACBC-F8B3FD0F833E}"/>
                </a:ext>
              </a:extLst>
            </p:cNvPr>
            <p:cNvSpPr txBox="1"/>
            <p:nvPr/>
          </p:nvSpPr>
          <p:spPr>
            <a:xfrm>
              <a:off x="9237513" y="3509460"/>
              <a:ext cx="1766442" cy="405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Hospitalization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41A3B-98DF-E14B-8E72-C9CE624FABB7}"/>
              </a:ext>
            </a:extLst>
          </p:cNvPr>
          <p:cNvGrpSpPr/>
          <p:nvPr/>
        </p:nvGrpSpPr>
        <p:grpSpPr>
          <a:xfrm>
            <a:off x="8219852" y="2573354"/>
            <a:ext cx="1919208" cy="1345930"/>
            <a:chOff x="9029607" y="3891339"/>
            <a:chExt cx="2152075" cy="147681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87D4CD-D201-0C48-A878-066634E54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9607" y="3891339"/>
              <a:ext cx="2152075" cy="120711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FEF48A-3F7F-1F4D-90A1-57688D7A569E}"/>
                </a:ext>
              </a:extLst>
            </p:cNvPr>
            <p:cNvSpPr txBox="1"/>
            <p:nvPr/>
          </p:nvSpPr>
          <p:spPr>
            <a:xfrm>
              <a:off x="9387880" y="4962905"/>
              <a:ext cx="1502137" cy="405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Medications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001B09-5219-8340-BD25-3C226D97DC04}"/>
              </a:ext>
            </a:extLst>
          </p:cNvPr>
          <p:cNvGrpSpPr/>
          <p:nvPr/>
        </p:nvGrpSpPr>
        <p:grpSpPr>
          <a:xfrm>
            <a:off x="6339519" y="4171882"/>
            <a:ext cx="3050835" cy="1620614"/>
            <a:chOff x="8553988" y="5334775"/>
            <a:chExt cx="3421006" cy="177820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5FFF117-F57F-1147-AB78-1BC123458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7284" y="5334775"/>
              <a:ext cx="2121592" cy="11888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4C1190-B1C3-9C47-8FE0-0E841F189B56}"/>
                </a:ext>
              </a:extLst>
            </p:cNvPr>
            <p:cNvSpPr txBox="1"/>
            <p:nvPr/>
          </p:nvSpPr>
          <p:spPr>
            <a:xfrm>
              <a:off x="8553988" y="6403801"/>
              <a:ext cx="3421006" cy="70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Delayed Feedings/Formula</a:t>
              </a:r>
            </a:p>
            <a:p>
              <a:pPr algn="ctr"/>
              <a:r>
                <a:rPr lang="en-US" dirty="0"/>
                <a:t>Limited MM/DM</a:t>
              </a:r>
            </a:p>
          </p:txBody>
        </p:sp>
      </p:grpSp>
      <p:sp>
        <p:nvSpPr>
          <p:cNvPr id="30" name="Rectangle: Rounded Corners 2">
            <a:extLst>
              <a:ext uri="{FF2B5EF4-FFF2-40B4-BE49-F238E27FC236}">
                <a16:creationId xmlns:a16="http://schemas.microsoft.com/office/drawing/2014/main" id="{AC7BBA08-1172-9644-942A-6B1A4BBD3B8B}"/>
              </a:ext>
            </a:extLst>
          </p:cNvPr>
          <p:cNvSpPr/>
          <p:nvPr/>
        </p:nvSpPr>
        <p:spPr>
          <a:xfrm>
            <a:off x="933879" y="4063952"/>
            <a:ext cx="10415451" cy="17039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975974-F460-3D42-9C8D-C1913362049E}"/>
              </a:ext>
            </a:extLst>
          </p:cNvPr>
          <p:cNvSpPr txBox="1"/>
          <p:nvPr/>
        </p:nvSpPr>
        <p:spPr>
          <a:xfrm>
            <a:off x="3776275" y="217220"/>
            <a:ext cx="42414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3"/>
                </a:solidFill>
                <a:latin typeface="+mj-lt"/>
              </a:rPr>
              <a:t>Influences on Postnatal </a:t>
            </a:r>
            <a:br>
              <a:rPr lang="en-US" sz="2800" b="1" dirty="0">
                <a:solidFill>
                  <a:schemeClr val="accent3"/>
                </a:solidFill>
                <a:latin typeface="+mj-lt"/>
              </a:rPr>
            </a:br>
            <a:r>
              <a:rPr lang="en-US" sz="2800" b="1" dirty="0">
                <a:solidFill>
                  <a:schemeClr val="accent3"/>
                </a:solidFill>
                <a:latin typeface="+mj-lt"/>
              </a:rPr>
              <a:t>Gut Development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7A5E362B-74BB-46CF-A30D-547270F303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813108"/>
            <a:ext cx="11682077" cy="271462"/>
          </a:xfrm>
        </p:spPr>
        <p:txBody>
          <a:bodyPr/>
          <a:lstStyle/>
          <a:p>
            <a:r>
              <a:rPr lang="en-US" dirty="0"/>
              <a:t>DM, donor milk; MM, mother’s milk.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543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DE942F-C834-0A45-B770-DFD20695B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Milk Increases Intestinal Barrier Function Compared to Formula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6C9459-EB43-1B4D-8190-1E8CBA281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L/M, lactulose to mannitol.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1156C-4ADE-A346-93CE-FD9FF26E0F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Taylor SN, et al. </a:t>
            </a:r>
            <a:r>
              <a:rPr lang="en-US" i="1" dirty="0"/>
              <a:t>Breastfeed Med. </a:t>
            </a:r>
            <a:r>
              <a:rPr lang="en-US" dirty="0"/>
              <a:t>2009;4:11-5. Used with permission from Mary Ann Liebert, Inc.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D54590-832C-F843-BCC3-8346D055D6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01" y="1796202"/>
            <a:ext cx="11682077" cy="30490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55393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85CD3DC-065C-FD4D-957F-3FD8EACDB61E}"/>
              </a:ext>
            </a:extLst>
          </p:cNvPr>
          <p:cNvSpPr txBox="1"/>
          <p:nvPr/>
        </p:nvSpPr>
        <p:spPr>
          <a:xfrm>
            <a:off x="6736004" y="3022048"/>
            <a:ext cx="5212080" cy="120032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Gut motility, bacterial-mediated reactive oxygen species signaling, </a:t>
            </a:r>
          </a:p>
          <a:p>
            <a:r>
              <a:rPr lang="en-US" sz="2400" dirty="0">
                <a:solidFill>
                  <a:schemeClr val="tx2"/>
                </a:solidFill>
              </a:rPr>
              <a:t>epithelial homeostasis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83C733-9E48-1640-A652-FC90490A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887" y="174882"/>
            <a:ext cx="9578191" cy="1143000"/>
          </a:xfrm>
        </p:spPr>
        <p:txBody>
          <a:bodyPr/>
          <a:lstStyle/>
          <a:p>
            <a:r>
              <a:rPr lang="en-US" dirty="0"/>
              <a:t>Influence of Diet on Intestinal Gene Expression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51EB8-38B2-104C-8958-FF5E926694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53088"/>
            <a:ext cx="11682077" cy="271462"/>
          </a:xfrm>
        </p:spPr>
        <p:txBody>
          <a:bodyPr/>
          <a:lstStyle/>
          <a:p>
            <a:r>
              <a:rPr lang="en-US" dirty="0"/>
              <a:t>RNA-seq on host RNA from shed intestinal cells in fecal samples.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F03B7-30F6-864F-9DBD-F0DD3A277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Schwartz S, et al. </a:t>
            </a:r>
            <a:r>
              <a:rPr lang="en-US" i="1" dirty="0"/>
              <a:t>Genome Biol. </a:t>
            </a:r>
            <a:r>
              <a:rPr lang="en-US" dirty="0"/>
              <a:t>2012;13:r32. Used under terms of a Creative Commons License.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068EF-D878-4742-AF47-1F20F143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51" y="1449411"/>
            <a:ext cx="4581108" cy="40441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9D0E6-CC49-B046-965D-94124D8EEFBC}"/>
              </a:ext>
            </a:extLst>
          </p:cNvPr>
          <p:cNvSpPr txBox="1"/>
          <p:nvPr/>
        </p:nvSpPr>
        <p:spPr>
          <a:xfrm flipH="1">
            <a:off x="6826409" y="1227966"/>
            <a:ext cx="5121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Formula: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Lower phylogenetic heterogeneity (and decreased diversity) of the microbiome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Lower overall gene expression by the intestinal epithelium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18768-0F34-3A44-A57B-575861429451}"/>
              </a:ext>
            </a:extLst>
          </p:cNvPr>
          <p:cNvSpPr txBox="1"/>
          <p:nvPr/>
        </p:nvSpPr>
        <p:spPr>
          <a:xfrm>
            <a:off x="6736004" y="4353103"/>
            <a:ext cx="5212080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Mucosal inflammatory responses, permeability-increasing, vascular adhesion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A01098-DE5F-654F-8535-68B077530352}"/>
              </a:ext>
            </a:extLst>
          </p:cNvPr>
          <p:cNvGrpSpPr/>
          <p:nvPr/>
        </p:nvGrpSpPr>
        <p:grpSpPr>
          <a:xfrm>
            <a:off x="29592" y="128483"/>
            <a:ext cx="1951608" cy="1757504"/>
            <a:chOff x="804171" y="4530666"/>
            <a:chExt cx="2152074" cy="19652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B0882D-62A6-4F49-8C5F-B78DED368569}"/>
                </a:ext>
              </a:extLst>
            </p:cNvPr>
            <p:cNvSpPr txBox="1"/>
            <p:nvPr/>
          </p:nvSpPr>
          <p:spPr>
            <a:xfrm>
              <a:off x="1168182" y="6082896"/>
              <a:ext cx="1629996" cy="412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Breastfeeding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1EF6DD-74CF-C74A-8D06-DD9A8FB47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171" y="4530666"/>
              <a:ext cx="2152074" cy="16031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76901385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DA85D3-A5EE-E542-988E-D3F9C34F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Milk Oligosaccharides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D5F52-711C-A54F-A593-93A4F978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1" y="1342498"/>
            <a:ext cx="5857400" cy="431015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500" dirty="0"/>
              <a:t>Diverse unconjugated glycans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500" dirty="0"/>
              <a:t>Abundant in and unique to</a:t>
            </a:r>
            <a:br>
              <a:rPr lang="en-US" sz="2500" dirty="0"/>
            </a:br>
            <a:r>
              <a:rPr lang="en-US" sz="2500" dirty="0"/>
              <a:t>human milk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500" dirty="0"/>
              <a:t>More than a hundred different HMOs have been identified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500" dirty="0"/>
              <a:t>Not every woman synthesizes the same set of oligosaccharides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500" dirty="0"/>
              <a:t>HMOs reach the distal small intestine and colon in an intact form and are excreted with the infant’s feces</a:t>
            </a:r>
            <a:r>
              <a:rPr lang="en-US" sz="2500" baseline="30000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47F06D-56CF-9841-89DF-FA70468156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dirty="0"/>
              <a:t>Bode L. </a:t>
            </a:r>
            <a:r>
              <a:rPr lang="en-US" i="1" dirty="0"/>
              <a:t>Glycobiology. </a:t>
            </a:r>
            <a:r>
              <a:rPr lang="en-US" dirty="0"/>
              <a:t>2012;22:1147-62.</a:t>
            </a:r>
          </a:p>
          <a:p>
            <a:r>
              <a:rPr lang="en-US" b="1" dirty="0"/>
              <a:t>2. </a:t>
            </a:r>
            <a:r>
              <a:rPr lang="en-US" dirty="0" err="1"/>
              <a:t>Zivkovic</a:t>
            </a:r>
            <a:r>
              <a:rPr lang="en-US" dirty="0"/>
              <a:t> AM, et al. </a:t>
            </a:r>
            <a:r>
              <a:rPr lang="en-US" i="1" dirty="0"/>
              <a:t>Proc Natl </a:t>
            </a:r>
            <a:r>
              <a:rPr lang="en-US" i="1" dirty="0" err="1"/>
              <a:t>Acad</a:t>
            </a:r>
            <a:r>
              <a:rPr lang="en-US" i="1" dirty="0"/>
              <a:t> Sci USA.</a:t>
            </a:r>
            <a:r>
              <a:rPr lang="en-US" dirty="0"/>
              <a:t> 2011;108 Suppl 1:4653-8. © 2011 National Academy of Sciences. Used under terms for educational purpose. 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20DE69-F4A3-4E18-93EA-D58AA3CF95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HMOs, human milk oligosaccharides.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DE0AEB-98B5-9D45-90F2-A2E556CD06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370" y="1436934"/>
            <a:ext cx="5828963" cy="39606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CACBE-F048-4DCE-9722-D71D26A6D5BB}"/>
              </a:ext>
            </a:extLst>
          </p:cNvPr>
          <p:cNvSpPr txBox="1"/>
          <p:nvPr/>
        </p:nvSpPr>
        <p:spPr>
          <a:xfrm>
            <a:off x="6327233" y="4987228"/>
            <a:ext cx="3750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C4C4E"/>
                </a:solidFill>
              </a:rPr>
              <a:t>Human Milk Comparison</a:t>
            </a:r>
            <a:r>
              <a:rPr lang="en-US" sz="1400" baseline="30000" dirty="0">
                <a:solidFill>
                  <a:srgbClr val="4C4C4E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39097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43ED-735C-3E44-9971-3DA2C221B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5" y="0"/>
            <a:ext cx="11682153" cy="770642"/>
          </a:xfrm>
        </p:spPr>
        <p:txBody>
          <a:bodyPr>
            <a:normAutofit/>
          </a:bodyPr>
          <a:lstStyle/>
          <a:p>
            <a:r>
              <a:rPr lang="en-US" sz="3400" dirty="0"/>
              <a:t>Pleiotropic Effects of Human Milk Oligosaccharides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D1586-F9E8-6343-91B8-6D49476E1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Bode L. </a:t>
            </a:r>
            <a:r>
              <a:rPr lang="en-US" i="1" dirty="0"/>
              <a:t>Glycobiology</a:t>
            </a:r>
            <a:r>
              <a:rPr lang="en-US" dirty="0"/>
              <a:t>. 2012;22:1147-62. Used with permission from Oxford University Press.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FE389906-709D-4888-9D0E-ABE0254F5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680" y="607482"/>
            <a:ext cx="7406640" cy="53640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861558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3E55A7-D5F4-465D-A96E-01699934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6" name="Content Placeholder 12">
            <a:extLst>
              <a:ext uri="{FF2B5EF4-FFF2-40B4-BE49-F238E27FC236}">
                <a16:creationId xmlns:a16="http://schemas.microsoft.com/office/drawing/2014/main" id="{97F4A31D-00B3-4307-863D-57F30A938A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7912379"/>
              </p:ext>
            </p:extLst>
          </p:nvPr>
        </p:nvGraphicFramePr>
        <p:xfrm>
          <a:off x="254925" y="1343025"/>
          <a:ext cx="11682152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4776">
                  <a:extLst>
                    <a:ext uri="{9D8B030D-6E8A-4147-A177-3AD203B41FA5}">
                      <a16:colId xmlns:a16="http://schemas.microsoft.com/office/drawing/2014/main" val="1900870489"/>
                    </a:ext>
                  </a:extLst>
                </a:gridCol>
                <a:gridCol w="8367376">
                  <a:extLst>
                    <a:ext uri="{9D8B030D-6E8A-4147-A177-3AD203B41FA5}">
                      <a16:colId xmlns:a16="http://schemas.microsoft.com/office/drawing/2014/main" val="41989870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nb-NO" sz="3000" b="1" dirty="0">
                          <a:solidFill>
                            <a:schemeClr val="tx2"/>
                          </a:solidFill>
                        </a:rPr>
                        <a:t>Michael K. Georgieff</a:t>
                      </a:r>
                      <a:r>
                        <a:rPr lang="nb-NO" sz="2000" b="0" dirty="0">
                          <a:solidFill>
                            <a:schemeClr val="tx2"/>
                          </a:solidFill>
                        </a:rPr>
                        <a:t>, MD</a:t>
                      </a:r>
                      <a:endParaRPr lang="nb-NO" sz="3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41475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2"/>
                          </a:solidFill>
                        </a:rPr>
                        <a:t>No relationships to disclose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24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95220062"/>
                  </a:ext>
                </a:extLst>
              </a:tr>
            </a:tbl>
          </a:graphicData>
        </a:graphic>
      </p:graphicFrame>
      <p:graphicFrame>
        <p:nvGraphicFramePr>
          <p:cNvPr id="7" name="Content Placeholder 12">
            <a:extLst>
              <a:ext uri="{FF2B5EF4-FFF2-40B4-BE49-F238E27FC236}">
                <a16:creationId xmlns:a16="http://schemas.microsoft.com/office/drawing/2014/main" id="{EF61EF22-9C1B-4C37-B4FB-0DA5DE2E47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9328993"/>
              </p:ext>
            </p:extLst>
          </p:nvPr>
        </p:nvGraphicFramePr>
        <p:xfrm>
          <a:off x="254926" y="3429000"/>
          <a:ext cx="11682152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5038">
                  <a:extLst>
                    <a:ext uri="{9D8B030D-6E8A-4147-A177-3AD203B41FA5}">
                      <a16:colId xmlns:a16="http://schemas.microsoft.com/office/drawing/2014/main" val="1900870489"/>
                    </a:ext>
                  </a:extLst>
                </a:gridCol>
                <a:gridCol w="8187114">
                  <a:extLst>
                    <a:ext uri="{9D8B030D-6E8A-4147-A177-3AD203B41FA5}">
                      <a16:colId xmlns:a16="http://schemas.microsoft.com/office/drawing/2014/main" val="41989870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nb-NO" sz="3000" b="1" dirty="0">
                          <a:solidFill>
                            <a:schemeClr val="tx2"/>
                          </a:solidFill>
                        </a:rPr>
                        <a:t>Camilia R. Martin</a:t>
                      </a:r>
                      <a:r>
                        <a:rPr lang="nb-NO" sz="2000" b="0" dirty="0">
                          <a:solidFill>
                            <a:schemeClr val="tx2"/>
                          </a:solidFill>
                        </a:rPr>
                        <a:t>, MD, MS</a:t>
                      </a:r>
                      <a:endParaRPr lang="nb-NO" sz="30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3000" dirty="0"/>
                    </a:p>
                  </a:txBody>
                  <a:tcPr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414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2"/>
                          </a:solidFill>
                        </a:rPr>
                        <a:t>Research Support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Abbott Nutrition,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Alcresta</a:t>
                      </a:r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 Therapeutics</a:t>
                      </a:r>
                      <a:endParaRPr lang="en-US" sz="2400" strike="sngStrike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324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2"/>
                          </a:solidFill>
                        </a:rPr>
                        <a:t>Consultant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Fresenius </a:t>
                      </a:r>
                      <a:r>
                        <a:rPr lang="en-US" sz="2400" dirty="0" err="1">
                          <a:solidFill>
                            <a:schemeClr val="tx2"/>
                          </a:solidFill>
                        </a:rPr>
                        <a:t>Kabi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522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tx2"/>
                          </a:solidFill>
                        </a:rPr>
                        <a:t>Scientific Advisory Board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2"/>
                          </a:solidFill>
                        </a:rPr>
                        <a:t>Laurent Pharmaceuticals, Prolacta Bioscience</a:t>
                      </a:r>
                    </a:p>
                  </a:txBody>
                  <a:tcP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98545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5890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CEF1FE-FAEB-6446-9893-19A940F3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06" y="3592391"/>
            <a:ext cx="7874789" cy="15230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CB20CA-4CE2-3846-8E0C-532408C9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078" y="174882"/>
            <a:ext cx="8412000" cy="1143000"/>
          </a:xfrm>
        </p:spPr>
        <p:txBody>
          <a:bodyPr/>
          <a:lstStyle/>
          <a:p>
            <a:r>
              <a:rPr lang="en-US" dirty="0"/>
              <a:t>Nutrition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BB303-44B3-9044-AEF5-D63BFD473A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Early = initial enteral feeding at the third postnatal day or less; Late = initial enteral feeding after the third postnatal day.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49D28-2A52-6B41-AD06-D92BDB1A03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Konnikova Y, et al. </a:t>
            </a:r>
            <a:r>
              <a:rPr lang="en-US" i="1" dirty="0"/>
              <a:t>PLOS One.</a:t>
            </a:r>
            <a:r>
              <a:rPr lang="en-US" dirty="0"/>
              <a:t> 2015;10:e0132924. Used under terms of a Creative Commons License.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223A26-97B8-9A4D-A8B8-0DAE6DD4C318}"/>
              </a:ext>
            </a:extLst>
          </p:cNvPr>
          <p:cNvGrpSpPr/>
          <p:nvPr/>
        </p:nvGrpSpPr>
        <p:grpSpPr>
          <a:xfrm>
            <a:off x="452911" y="323125"/>
            <a:ext cx="2648482" cy="1620614"/>
            <a:chOff x="8779573" y="5334775"/>
            <a:chExt cx="2969834" cy="17782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AD39CC-F39C-2D48-8A64-4DE1FA24C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7284" y="5334775"/>
              <a:ext cx="2121592" cy="11888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69699B-5808-0148-9631-EA50563E6196}"/>
                </a:ext>
              </a:extLst>
            </p:cNvPr>
            <p:cNvSpPr txBox="1"/>
            <p:nvPr/>
          </p:nvSpPr>
          <p:spPr>
            <a:xfrm>
              <a:off x="8779573" y="6403801"/>
              <a:ext cx="2969834" cy="70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Delayed feedings/Formula</a:t>
              </a:r>
            </a:p>
            <a:p>
              <a:pPr algn="ctr"/>
              <a:r>
                <a:rPr lang="en-US" dirty="0"/>
                <a:t>Limited MM/DM</a:t>
              </a:r>
            </a:p>
          </p:txBody>
        </p: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EAD7F6A-0A97-C141-99DF-1A9C40760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206" y="2024742"/>
            <a:ext cx="7874789" cy="154510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D35F28C-9C8B-D94C-8DE0-5CCF0746BDEC}"/>
              </a:ext>
            </a:extLst>
          </p:cNvPr>
          <p:cNvSpPr/>
          <p:nvPr/>
        </p:nvSpPr>
        <p:spPr>
          <a:xfrm>
            <a:off x="9327458" y="2558972"/>
            <a:ext cx="887505" cy="55133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F0B304-0C30-4D49-BF75-E013FE181B53}"/>
              </a:ext>
            </a:extLst>
          </p:cNvPr>
          <p:cNvSpPr/>
          <p:nvPr/>
        </p:nvSpPr>
        <p:spPr>
          <a:xfrm>
            <a:off x="8886008" y="4386753"/>
            <a:ext cx="1529223" cy="80973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97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71029-9938-144E-A5C4-AC3740865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Gut to Systemic Health Link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BEB6-DA20-6F44-A6C2-949A9CC794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732600"/>
            <a:ext cx="11682077" cy="271462"/>
          </a:xfrm>
        </p:spPr>
        <p:txBody>
          <a:bodyPr/>
          <a:lstStyle/>
          <a:p>
            <a:r>
              <a:rPr lang="en-US" dirty="0"/>
              <a:t>CLD, chronic lung disease; NEC, necrotizing enterocolitis; PMA, postmenstrual age; SIRS, systemic inflammatory response syndrome.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7EBDD-BB24-A848-BAD6-9D1BD70F56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</a:t>
            </a:r>
            <a:r>
              <a:rPr lang="en-US" dirty="0"/>
              <a:t> Konnikova Y, et al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es-ES" i="1" dirty="0"/>
              <a:t>PLOS </a:t>
            </a:r>
            <a:r>
              <a:rPr lang="es-ES" i="1" dirty="0" err="1"/>
              <a:t>One</a:t>
            </a:r>
            <a:r>
              <a:rPr lang="es-ES" i="1" dirty="0"/>
              <a:t>. </a:t>
            </a:r>
            <a:r>
              <a:rPr lang="es-ES" dirty="0"/>
              <a:t>2015;10:e0132924</a:t>
            </a:r>
            <a:r>
              <a:rPr lang="en-US" dirty="0"/>
              <a:t>. </a:t>
            </a:r>
            <a:r>
              <a:rPr lang="en-US" b="1" dirty="0"/>
              <a:t>2. </a:t>
            </a:r>
            <a:r>
              <a:rPr lang="en-US" dirty="0"/>
              <a:t>O’Shea TM,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 </a:t>
            </a:r>
            <a:r>
              <a:rPr lang="en-US" dirty="0"/>
              <a:t>2012;160(3):395-401.e4. </a:t>
            </a:r>
            <a:r>
              <a:rPr lang="en-US" b="1" dirty="0"/>
              <a:t>3. </a:t>
            </a:r>
            <a:r>
              <a:rPr lang="en-US" dirty="0"/>
              <a:t>Carlo WA,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dirty="0"/>
              <a:t> 2011;159:919-25.e3. </a:t>
            </a:r>
            <a:r>
              <a:rPr lang="en-US" b="1" dirty="0"/>
              <a:t>4. </a:t>
            </a:r>
            <a:r>
              <a:rPr lang="en-US" dirty="0"/>
              <a:t>Leviton A, et al. </a:t>
            </a:r>
            <a:r>
              <a:rPr lang="en-US" i="1" dirty="0"/>
              <a:t>Acta </a:t>
            </a:r>
            <a:r>
              <a:rPr lang="en-US" i="1" dirty="0" err="1"/>
              <a:t>Paediatr</a:t>
            </a:r>
            <a:r>
              <a:rPr lang="en-US" i="1" dirty="0"/>
              <a:t>. </a:t>
            </a:r>
            <a:r>
              <a:rPr lang="en-US" dirty="0"/>
              <a:t>2010;99:1795-800. </a:t>
            </a:r>
            <a:r>
              <a:rPr lang="en-US" b="1" dirty="0"/>
              <a:t>5. </a:t>
            </a:r>
            <a:r>
              <a:rPr lang="en-US" dirty="0"/>
              <a:t>Lu L, et al. </a:t>
            </a:r>
            <a:r>
              <a:rPr lang="en-US" i="1" dirty="0"/>
              <a:t>PLOS One. </a:t>
            </a:r>
            <a:r>
              <a:rPr lang="en-US" dirty="0"/>
              <a:t>2015;10:e0124504.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196DB-7366-2E4D-9DF9-352FA7E49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31" y="2060422"/>
            <a:ext cx="3550967" cy="25198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F260E-F044-8242-A103-4BAF3D797E42}"/>
              </a:ext>
            </a:extLst>
          </p:cNvPr>
          <p:cNvSpPr txBox="1"/>
          <p:nvPr/>
        </p:nvSpPr>
        <p:spPr>
          <a:xfrm>
            <a:off x="4227443" y="1046922"/>
            <a:ext cx="7581426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Delayed feedings after 3 days leads to detectable inflammation at 2 weeks postnatal age and increased risk of CLD at 36 weeks PMA</a:t>
            </a:r>
            <a:r>
              <a:rPr lang="en-US" baseline="30000" dirty="0">
                <a:solidFill>
                  <a:schemeClr val="tx2"/>
                </a:solidFill>
              </a:rPr>
              <a:t>1 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Intestinal injury leads to sustained </a:t>
            </a:r>
            <a:r>
              <a:rPr lang="en-US" i="1" u="sng" dirty="0">
                <a:solidFill>
                  <a:schemeClr val="tx2"/>
                </a:solidFill>
              </a:rPr>
              <a:t>systemic</a:t>
            </a:r>
            <a:r>
              <a:rPr lang="en-US" dirty="0">
                <a:solidFill>
                  <a:schemeClr val="tx2"/>
                </a:solidFill>
              </a:rPr>
              <a:t> inflammatory response; sustained systemic inflammatory response leads to poor neurocognitive outcomes, as does NEC</a:t>
            </a:r>
            <a:r>
              <a:rPr lang="en-US" baseline="30000" dirty="0">
                <a:solidFill>
                  <a:schemeClr val="tx2"/>
                </a:solidFill>
              </a:rPr>
              <a:t>2,3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NEC a common node in clustering of neonatal morbidities</a:t>
            </a:r>
            <a:r>
              <a:rPr lang="en-US" baseline="30000" dirty="0">
                <a:solidFill>
                  <a:schemeClr val="tx2"/>
                </a:solidFill>
              </a:rPr>
              <a:t>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B2F914-D8AC-4A45-A601-226611890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439" y="3110020"/>
            <a:ext cx="6766560" cy="19414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53271C-7624-8043-9ACE-8BE356A9B74C}"/>
              </a:ext>
            </a:extLst>
          </p:cNvPr>
          <p:cNvSpPr/>
          <p:nvPr/>
        </p:nvSpPr>
        <p:spPr>
          <a:xfrm>
            <a:off x="4227443" y="5125428"/>
            <a:ext cx="7581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Humanized gnotobiotic mice with preterm microbiota results in dysregulated systemic inflammation and altered growth</a:t>
            </a:r>
            <a:r>
              <a:rPr lang="en-US" baseline="30000" dirty="0">
                <a:solidFill>
                  <a:schemeClr val="tx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7076286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3B359-D740-5649-B26B-517FDB96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Nutrient-Specific Postnatal Transitions in the Preterm Infant</a:t>
            </a:r>
            <a:br>
              <a:rPr lang="en-US" sz="3000" dirty="0"/>
            </a:br>
            <a:r>
              <a:rPr lang="en-US" sz="3000" dirty="0"/>
              <a:t>Case Study: Long-Chain Polyunsaturated Fatty Acids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4E071-D4B6-4753-A9E5-409441BCCE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DHA, docosahexaenoic acid.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C3096-1C05-EB45-8F00-F7ACA3226D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Martin CR,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 </a:t>
            </a:r>
            <a:r>
              <a:rPr lang="en-US" dirty="0"/>
              <a:t>2011;159:743-749.e1-2.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9DE62-BD9A-8443-B75B-480E3A8AC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05" y="1265628"/>
            <a:ext cx="8964791" cy="43784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829154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8B59E97-9377-45ED-B159-F2A010A45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954" y="1315883"/>
            <a:ext cx="7139972" cy="4129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1A9FC-1699-824A-BEB8-64790579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n-3 PUFAs and Gut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BA4AD-98CB-E24A-B76D-CA6D22DC82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Modified from Marion-</a:t>
            </a:r>
            <a:r>
              <a:rPr lang="en-US" dirty="0" err="1"/>
              <a:t>Letellier</a:t>
            </a:r>
            <a:r>
              <a:rPr lang="en-US" dirty="0"/>
              <a:t> R, et al. </a:t>
            </a:r>
            <a:r>
              <a:rPr lang="en-US" i="1" dirty="0"/>
              <a:t>Gut. </a:t>
            </a:r>
            <a:r>
              <a:rPr lang="en-US" dirty="0"/>
              <a:t>2009;58:586-93.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D11309E7-99D7-CB49-809F-A2D321A0C277}"/>
              </a:ext>
            </a:extLst>
          </p:cNvPr>
          <p:cNvGrpSpPr>
            <a:grpSpLocks/>
          </p:cNvGrpSpPr>
          <p:nvPr/>
        </p:nvGrpSpPr>
        <p:grpSpPr bwMode="auto">
          <a:xfrm>
            <a:off x="1695726" y="1572851"/>
            <a:ext cx="6046152" cy="4456114"/>
            <a:chOff x="381000" y="610135"/>
            <a:chExt cx="5364115" cy="4846017"/>
          </a:xfrm>
        </p:grpSpPr>
        <p:pic>
          <p:nvPicPr>
            <p:cNvPr id="7" name="Picture 8" descr="http://www.thecompletepatient.com/storage/bigstockphoto_Coli_Bacteria_1490456.jpg?__SQUARESPACE_CACHEVERSION=1191204224468">
              <a:extLst>
                <a:ext uri="{FF2B5EF4-FFF2-40B4-BE49-F238E27FC236}">
                  <a16:creationId xmlns:a16="http://schemas.microsoft.com/office/drawing/2014/main" id="{ED249FCC-5E3A-4C45-BAF2-9989DBB91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879" y="703275"/>
              <a:ext cx="1130120" cy="515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C36A45-C3A9-BB49-AA13-A6EF8B0FDBC5}"/>
                </a:ext>
              </a:extLst>
            </p:cNvPr>
            <p:cNvSpPr/>
            <p:nvPr/>
          </p:nvSpPr>
          <p:spPr>
            <a:xfrm>
              <a:off x="1835899" y="618766"/>
              <a:ext cx="486751" cy="39776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tx2"/>
                  </a:solidFill>
                  <a:cs typeface="Calibri Light"/>
                </a:rPr>
                <a:t>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9A7DC84-242A-1B4E-AECF-23D3A518DEC8}"/>
                </a:ext>
              </a:extLst>
            </p:cNvPr>
            <p:cNvSpPr/>
            <p:nvPr/>
          </p:nvSpPr>
          <p:spPr>
            <a:xfrm>
              <a:off x="3656989" y="610135"/>
              <a:ext cx="486751" cy="39776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tx2"/>
                  </a:solidFill>
                  <a:cs typeface="Calibri Light"/>
                </a:rPr>
                <a:t>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D01CED-90BC-7B4C-A2CA-B1FA68D559AE}"/>
                </a:ext>
              </a:extLst>
            </p:cNvPr>
            <p:cNvSpPr/>
            <p:nvPr/>
          </p:nvSpPr>
          <p:spPr>
            <a:xfrm>
              <a:off x="5258364" y="651570"/>
              <a:ext cx="486751" cy="39776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tx2"/>
                  </a:solidFill>
                  <a:cs typeface="Calibri Light"/>
                </a:rPr>
                <a:t>3</a:t>
              </a:r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0E343469-9260-F645-8169-4CC2C1131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934" y="3734927"/>
              <a:ext cx="2160518" cy="1721225"/>
              <a:chOff x="2092073" y="3337107"/>
              <a:chExt cx="1870893" cy="173189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11DFAE8-F88A-EE4E-8D48-2DD80C1D53CA}"/>
                  </a:ext>
                </a:extLst>
              </p:cNvPr>
              <p:cNvSpPr/>
              <p:nvPr/>
            </p:nvSpPr>
            <p:spPr>
              <a:xfrm>
                <a:off x="3353157" y="4648619"/>
                <a:ext cx="609809" cy="420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 Light"/>
                  <a:cs typeface="Calibri Light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86C10E2-DFE6-2A45-B966-94FFBCBFAB45}"/>
                  </a:ext>
                </a:extLst>
              </p:cNvPr>
              <p:cNvSpPr/>
              <p:nvPr/>
            </p:nvSpPr>
            <p:spPr>
              <a:xfrm>
                <a:off x="2092073" y="3337107"/>
                <a:ext cx="609809" cy="420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 Light"/>
                  <a:cs typeface="Calibri Light"/>
                </a:endParaRPr>
              </a:p>
            </p:txBody>
          </p:sp>
        </p:grp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B1578B69-90B8-F64D-9EE2-E12BF07E1AEF}"/>
                </a:ext>
              </a:extLst>
            </p:cNvPr>
            <p:cNvSpPr/>
            <p:nvPr/>
          </p:nvSpPr>
          <p:spPr>
            <a:xfrm>
              <a:off x="609600" y="3711899"/>
              <a:ext cx="941725" cy="44710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13" name="TextBox 19">
              <a:extLst>
                <a:ext uri="{FF2B5EF4-FFF2-40B4-BE49-F238E27FC236}">
                  <a16:creationId xmlns:a16="http://schemas.microsoft.com/office/drawing/2014/main" id="{2E33E0AD-9F2C-D549-BEBA-0A64AB59C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456" y="3769089"/>
              <a:ext cx="719394" cy="368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000000"/>
                  </a:solidFill>
                  <a:latin typeface="+mn-lt"/>
                  <a:cs typeface="Calibri Light"/>
                </a:rPr>
                <a:t>PPARs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2BBB46-473E-E048-985F-7E8B84C95001}"/>
                </a:ext>
              </a:extLst>
            </p:cNvPr>
            <p:cNvSpPr/>
            <p:nvPr/>
          </p:nvSpPr>
          <p:spPr>
            <a:xfrm>
              <a:off x="1676747" y="3710758"/>
              <a:ext cx="486751" cy="39776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chemeClr val="tx2"/>
                  </a:solidFill>
                  <a:cs typeface="Calibri Light"/>
                </a:rPr>
                <a:t>4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14AC1726-8167-C547-BEC2-AE7146182795}"/>
                </a:ext>
              </a:extLst>
            </p:cNvPr>
            <p:cNvSpPr/>
            <p:nvPr/>
          </p:nvSpPr>
          <p:spPr>
            <a:xfrm>
              <a:off x="381000" y="732436"/>
              <a:ext cx="1295747" cy="46451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>
                <a:solidFill>
                  <a:prstClr val="white"/>
                </a:solidFill>
                <a:latin typeface="Calibri Light"/>
                <a:cs typeface="Calibri Light"/>
              </a:endParaRP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7B8374F3-C5DE-3446-AA66-F7DE1539D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71" y="800901"/>
              <a:ext cx="1212382" cy="334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000000"/>
                  </a:solidFill>
                  <a:latin typeface="+mn-lt"/>
                  <a:cs typeface="Calibri Light"/>
                </a:rPr>
                <a:t>Microbiome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1969C-F79F-0542-B33A-44A8A4621C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PPAR, </a:t>
            </a:r>
            <a:r>
              <a:rPr lang="en-US" sz="1400" dirty="0"/>
              <a:t>p</a:t>
            </a:r>
            <a:r>
              <a:rPr lang="en-US" sz="1400" dirty="0">
                <a:cs typeface="Calibri Light"/>
              </a:rPr>
              <a:t>eroxisome proliferator-activated receptor; </a:t>
            </a:r>
            <a:r>
              <a:rPr lang="en-US" dirty="0"/>
              <a:t>PUFA, polyunsaturated fatty acids.</a:t>
            </a:r>
          </a:p>
        </p:txBody>
      </p:sp>
    </p:spTree>
    <p:extLst>
      <p:ext uri="{BB962C8B-B14F-4D97-AF65-F5344CB8AC3E}">
        <p14:creationId xmlns:p14="http://schemas.microsoft.com/office/powerpoint/2010/main" val="1812991971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D980C-A903-304B-84A0-439C0DFF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2600" dirty="0"/>
              <a:t>n-3 Dominant Fatty Acid Profiles Decrease Number of Goblet Cells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36BBB8-5665-462B-A0CF-1D63C4AA70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734113"/>
            <a:ext cx="11682077" cy="271462"/>
          </a:xfrm>
        </p:spPr>
        <p:txBody>
          <a:bodyPr/>
          <a:lstStyle/>
          <a:p>
            <a:r>
              <a:rPr lang="en-US" dirty="0"/>
              <a:t>AB, </a:t>
            </a:r>
            <a:r>
              <a:rPr lang="en-US" dirty="0" err="1"/>
              <a:t>Alcian</a:t>
            </a:r>
            <a:r>
              <a:rPr lang="en-US" dirty="0"/>
              <a:t> Blue; Fat-1, fat-1 transgenic mice; WT, wild-type mice,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FFE97-5691-B54A-A7E8-A2FF30489F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Singh P, et al. </a:t>
            </a:r>
            <a:r>
              <a:rPr lang="en-US" i="1" dirty="0" err="1"/>
              <a:t>Pediatr</a:t>
            </a:r>
            <a:r>
              <a:rPr lang="en-US" i="1" dirty="0"/>
              <a:t> Res. </a:t>
            </a:r>
            <a:r>
              <a:rPr lang="en-US" dirty="0"/>
              <a:t>2019;85:556-565. Used with permission from Springer Nature.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F723B-744C-C64A-932B-DFD42FECD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919" y="692790"/>
            <a:ext cx="9078549" cy="49602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35694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6D61-1395-5140-98BE-C595A3DE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5" y="174882"/>
            <a:ext cx="11682153" cy="1362370"/>
          </a:xfrm>
        </p:spPr>
        <p:txBody>
          <a:bodyPr>
            <a:noAutofit/>
          </a:bodyPr>
          <a:lstStyle/>
          <a:p>
            <a:r>
              <a:rPr lang="en-US" sz="2800" dirty="0"/>
              <a:t>n-3 Dominant Fatty Acid Profiles Increase Cell Differentiation Markers, Decrease Genes Regulating Tight Junction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C03477-CEB5-1F41-BC9B-F6C40F1F3B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Singh P, et al. </a:t>
            </a:r>
            <a:r>
              <a:rPr lang="en-US" i="1" dirty="0" err="1"/>
              <a:t>Pediatr</a:t>
            </a:r>
            <a:r>
              <a:rPr lang="en-US" i="1" dirty="0"/>
              <a:t> Res. </a:t>
            </a:r>
            <a:r>
              <a:rPr lang="en-US" dirty="0"/>
              <a:t>2019;85:556-565. Used with permission from Springer Nature.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EB3E4-FF82-104F-9BE1-27A0161CE0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5"/>
          <a:stretch/>
        </p:blipFill>
        <p:spPr>
          <a:xfrm>
            <a:off x="78377" y="1746083"/>
            <a:ext cx="12035246" cy="32311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69099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3939-0E54-224B-9CF9-989662535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 Specific Impact on Gut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1F97E-EAE3-614E-A5B5-784A0BF14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As a package of care (breast milk vs other), or as specific elements, direct impact on the intestinal environment (microbiome/inflammation) and development that determine the balance between health and disease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Not just local, for the gut, also systemic ramifications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We should not presume safety, or likely no harm, with these bioactive molecules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Need to understand dose, balance, windows of opportunity, and best delivery strategies</a:t>
            </a:r>
          </a:p>
        </p:txBody>
      </p:sp>
    </p:spTree>
    <p:extLst>
      <p:ext uri="{BB962C8B-B14F-4D97-AF65-F5344CB8AC3E}">
        <p14:creationId xmlns:p14="http://schemas.microsoft.com/office/powerpoint/2010/main" val="108160118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95F4-95C4-CE4F-8F3B-2892882EE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349680"/>
            <a:ext cx="10363200" cy="1362075"/>
          </a:xfrm>
        </p:spPr>
        <p:txBody>
          <a:bodyPr/>
          <a:lstStyle/>
          <a:p>
            <a:r>
              <a:rPr lang="en-US" dirty="0"/>
              <a:t>Nutrition AND</a:t>
            </a:r>
            <a:br>
              <a:rPr lang="en-US" dirty="0"/>
            </a:br>
            <a:r>
              <a:rPr lang="en-US" dirty="0"/>
              <a:t>Lung Development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BBAD5EE1-6CE9-CF44-B9FD-6E24582F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8000" l="2959" r="96746">
                        <a14:foregroundMark x1="2071" y1="55333" x2="15976" y2="53333"/>
                        <a14:foregroundMark x1="15976" y1="53333" x2="16272" y2="43556"/>
                        <a14:foregroundMark x1="16272" y1="43556" x2="9467" y2="53556"/>
                        <a14:foregroundMark x1="9467" y1="53556" x2="3550" y2="56889"/>
                        <a14:foregroundMark x1="7396" y1="99556" x2="32544" y2="80889"/>
                        <a14:foregroundMark x1="32544" y1="80889" x2="36391" y2="90667"/>
                        <a14:foregroundMark x1="36391" y1="90667" x2="25148" y2="96889"/>
                        <a14:foregroundMark x1="25148" y1="96889" x2="19231" y2="98444"/>
                        <a14:foregroundMark x1="85503" y1="45556" x2="91716" y2="54444"/>
                        <a14:foregroundMark x1="91716" y1="54444" x2="82249" y2="44889"/>
                        <a14:foregroundMark x1="96746" y1="57111" x2="97041" y2="50444"/>
                        <a14:foregroundMark x1="47337" y1="47333" x2="50592" y2="47111"/>
                        <a14:foregroundMark x1="34911" y1="2000" x2="42308" y2="10000"/>
                        <a14:foregroundMark x1="42308" y1="10000" x2="43491" y2="20000"/>
                        <a14:foregroundMark x1="43491" y1="20000" x2="53550" y2="26444"/>
                        <a14:foregroundMark x1="53550" y1="26444" x2="78994" y2="19556"/>
                        <a14:foregroundMark x1="78994" y1="19556" x2="78107" y2="9556"/>
                        <a14:foregroundMark x1="78107" y1="9556" x2="65680" y2="3778"/>
                        <a14:foregroundMark x1="65680" y1="3778" x2="37278" y2="3556"/>
                        <a14:foregroundMark x1="37278" y1="3556" x2="36686" y2="2667"/>
                      </a14:backgroundRemoval>
                    </a14:imgEffect>
                  </a14:imgLayer>
                </a14:imgProps>
              </a:ext>
            </a:extLst>
          </a:blip>
          <a:srcRect b="19846"/>
          <a:stretch/>
        </p:blipFill>
        <p:spPr>
          <a:xfrm>
            <a:off x="7010400" y="605392"/>
            <a:ext cx="4545496" cy="4850650"/>
          </a:xfrm>
          <a:prstGeom prst="ellipse">
            <a:avLst/>
          </a:prstGeom>
          <a:ln w="3175" cap="rnd">
            <a:solidFill>
              <a:srgbClr val="1B75BC"/>
            </a:solidFill>
          </a:ln>
          <a:effectLst/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FD26A3E-965E-4277-A2B2-3BFDFDDB5FC9}"/>
              </a:ext>
            </a:extLst>
          </p:cNvPr>
          <p:cNvSpPr txBox="1">
            <a:spLocks/>
          </p:cNvSpPr>
          <p:nvPr/>
        </p:nvSpPr>
        <p:spPr>
          <a:xfrm>
            <a:off x="2983331" y="6133381"/>
            <a:ext cx="8964791" cy="66855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Image Credit: Sebastian </a:t>
            </a:r>
            <a:r>
              <a:rPr lang="en-US" sz="1100" dirty="0" err="1"/>
              <a:t>Kaulitzki</a:t>
            </a:r>
            <a:r>
              <a:rPr lang="en-US" sz="1100" dirty="0"/>
              <a:t>/Science Source</a:t>
            </a:r>
          </a:p>
        </p:txBody>
      </p:sp>
    </p:spTree>
    <p:extLst>
      <p:ext uri="{BB962C8B-B14F-4D97-AF65-F5344CB8AC3E}">
        <p14:creationId xmlns:p14="http://schemas.microsoft.com/office/powerpoint/2010/main" val="30167448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E845E-43BF-924C-BE3D-97C6BA0C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Epidemiologic Data Demonstrate that Growth Attainment in NICU is Associated with BPD Risk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DE908-1ECD-B34B-8DE7-6C32E5753A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Ehrenkranz</a:t>
            </a:r>
            <a:r>
              <a:rPr lang="en-US" dirty="0"/>
              <a:t> RA, et al. </a:t>
            </a:r>
            <a:r>
              <a:rPr lang="en-US" i="1" dirty="0"/>
              <a:t>Pediatrics.</a:t>
            </a:r>
            <a:r>
              <a:rPr lang="en-US" dirty="0"/>
              <a:t> 2006 ;117:1253-61.</a:t>
            </a:r>
          </a:p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E992F52-CE2A-D940-9CA5-0D5F1205ED4B}"/>
              </a:ext>
            </a:extLst>
          </p:cNvPr>
          <p:cNvSpPr/>
          <p:nvPr/>
        </p:nvSpPr>
        <p:spPr>
          <a:xfrm>
            <a:off x="155636" y="2070671"/>
            <a:ext cx="11880729" cy="2417246"/>
          </a:xfrm>
          <a:prstGeom prst="roundRect">
            <a:avLst>
              <a:gd name="adj" fmla="val 231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871BB-4EE1-C849-8749-D2F69466A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84" y="2322890"/>
            <a:ext cx="11686032" cy="1636252"/>
          </a:xfrm>
          <a:prstGeom prst="rect">
            <a:avLst/>
          </a:prstGeom>
          <a:effectLst/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C217D9-ECED-4E8D-B56A-613BD80AFE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50992"/>
            <a:ext cx="11682077" cy="346075"/>
          </a:xfrm>
        </p:spPr>
        <p:txBody>
          <a:bodyPr/>
          <a:lstStyle/>
          <a:p>
            <a:r>
              <a:rPr lang="en-US" dirty="0"/>
              <a:t>BPD, bronchopulmonary dysplasia.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E0085929-CF4B-4D94-A1F4-7A7D33AB6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84" y="3982292"/>
            <a:ext cx="11686031" cy="2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038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AB5D3-8DA2-9349-9427-EF3C9202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and BPD: Mechanisms?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71A15-B9EE-454D-A5DA-74ACC501E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1139" y="1334194"/>
            <a:ext cx="6168893" cy="431889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00CC"/>
                </a:solidFill>
              </a:rPr>
              <a:t>Is nutrition driving the lung disease </a:t>
            </a:r>
            <a:r>
              <a:rPr lang="en-US" dirty="0"/>
              <a:t>(A), or </a:t>
            </a:r>
            <a:r>
              <a:rPr lang="en-US" b="1" dirty="0">
                <a:solidFill>
                  <a:srgbClr val="0000CC"/>
                </a:solidFill>
              </a:rPr>
              <a:t>is the lung disease driving the nutritional intake </a:t>
            </a:r>
            <a:r>
              <a:rPr lang="en-US" dirty="0"/>
              <a:t>(B)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Role of nutrition: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Primary</a:t>
            </a:r>
            <a:r>
              <a:rPr lang="en-US" dirty="0"/>
              <a:t>—Direct evidence that a specific nutritional parameter or nutrient is in the pathway of lung injury or repair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Secondary</a:t>
            </a:r>
            <a:r>
              <a:rPr lang="en-US" dirty="0"/>
              <a:t>—A proxy to our practices around lung disease (fluid restriction, diuretics, steroids)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FCF28-F71A-D943-8C00-D2B678EBE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50992"/>
            <a:ext cx="11682077" cy="271462"/>
          </a:xfrm>
        </p:spPr>
        <p:txBody>
          <a:bodyPr/>
          <a:lstStyle/>
          <a:p>
            <a:r>
              <a:rPr lang="en-US" dirty="0"/>
              <a:t>BPD, bronchopulmonary dysplasia.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54F3E4B-D867-E748-9DFA-78B2BFA41561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65971" y="1457843"/>
          <a:ext cx="38862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937778AA-9981-ED41-8014-94A62264190B}"/>
              </a:ext>
            </a:extLst>
          </p:cNvPr>
          <p:cNvGrpSpPr/>
          <p:nvPr/>
        </p:nvGrpSpPr>
        <p:grpSpPr>
          <a:xfrm>
            <a:off x="1846279" y="2381909"/>
            <a:ext cx="1637700" cy="754829"/>
            <a:chOff x="1918824" y="3084091"/>
            <a:chExt cx="1885181" cy="739515"/>
          </a:xfrm>
          <a:solidFill>
            <a:schemeClr val="bg2">
              <a:lumMod val="90000"/>
            </a:schemeClr>
          </a:solidFill>
        </p:grpSpPr>
        <p:sp>
          <p:nvSpPr>
            <p:cNvPr id="11" name="Arrow: Right 7">
              <a:extLst>
                <a:ext uri="{FF2B5EF4-FFF2-40B4-BE49-F238E27FC236}">
                  <a16:creationId xmlns:a16="http://schemas.microsoft.com/office/drawing/2014/main" id="{A3EDEEAF-0C76-B645-9594-79ABD948B8E7}"/>
                </a:ext>
              </a:extLst>
            </p:cNvPr>
            <p:cNvSpPr/>
            <p:nvPr/>
          </p:nvSpPr>
          <p:spPr>
            <a:xfrm rot="1320222">
              <a:off x="1918824" y="3084091"/>
              <a:ext cx="1885181" cy="739515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DFBD05-3D43-5644-B5F0-82E15449349C}"/>
                </a:ext>
              </a:extLst>
            </p:cNvPr>
            <p:cNvSpPr txBox="1"/>
            <p:nvPr/>
          </p:nvSpPr>
          <p:spPr>
            <a:xfrm rot="1312044">
              <a:off x="1948689" y="3245163"/>
              <a:ext cx="1429292" cy="29399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1350" b="1" dirty="0">
                  <a:solidFill>
                    <a:schemeClr val="bg1"/>
                  </a:solidFill>
                  <a:latin typeface="+mj-lt"/>
                </a:rPr>
                <a:t>Secondary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759CA4-F48B-D343-9B79-4EA6057A4701}"/>
              </a:ext>
            </a:extLst>
          </p:cNvPr>
          <p:cNvSpPr txBox="1"/>
          <p:nvPr/>
        </p:nvSpPr>
        <p:spPr>
          <a:xfrm>
            <a:off x="1353650" y="4713953"/>
            <a:ext cx="354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? Increased energy expenditure</a:t>
            </a:r>
          </a:p>
        </p:txBody>
      </p:sp>
    </p:spTree>
    <p:extLst>
      <p:ext uri="{BB962C8B-B14F-4D97-AF65-F5344CB8AC3E}">
        <p14:creationId xmlns:p14="http://schemas.microsoft.com/office/powerpoint/2010/main" val="3601964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9560-0F29-4EC7-85A6-E4A7C133D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E7B005-913C-49EC-BA7B-23C388500A2A}"/>
              </a:ext>
            </a:extLst>
          </p:cNvPr>
          <p:cNvSpPr/>
          <p:nvPr/>
        </p:nvSpPr>
        <p:spPr>
          <a:xfrm>
            <a:off x="280118" y="1506228"/>
            <a:ext cx="829435" cy="829435"/>
          </a:xfrm>
          <a:prstGeom prst="ellipse">
            <a:avLst/>
          </a:prstGeom>
          <a:gradFill flip="none" rotWithShape="1">
            <a:gsLst>
              <a:gs pos="0">
                <a:srgbClr val="9E1F63"/>
              </a:gs>
              <a:gs pos="100000">
                <a:schemeClr val="bg2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64A26CF-973B-4520-A487-926454798957}"/>
              </a:ext>
            </a:extLst>
          </p:cNvPr>
          <p:cNvSpPr/>
          <p:nvPr/>
        </p:nvSpPr>
        <p:spPr>
          <a:xfrm>
            <a:off x="305314" y="3007257"/>
            <a:ext cx="829435" cy="829435"/>
          </a:xfrm>
          <a:prstGeom prst="ellipse">
            <a:avLst/>
          </a:prstGeom>
          <a:gradFill flip="none" rotWithShape="1">
            <a:gsLst>
              <a:gs pos="0">
                <a:srgbClr val="9E1F63"/>
              </a:gs>
              <a:gs pos="100000">
                <a:schemeClr val="bg2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28C8C6-DB5C-448F-8502-89ED4066CDB0}"/>
              </a:ext>
            </a:extLst>
          </p:cNvPr>
          <p:cNvSpPr/>
          <p:nvPr/>
        </p:nvSpPr>
        <p:spPr>
          <a:xfrm>
            <a:off x="305314" y="4508286"/>
            <a:ext cx="829435" cy="829435"/>
          </a:xfrm>
          <a:prstGeom prst="ellipse">
            <a:avLst/>
          </a:prstGeom>
          <a:gradFill flip="none" rotWithShape="1">
            <a:gsLst>
              <a:gs pos="0">
                <a:srgbClr val="9E1F63"/>
              </a:gs>
              <a:gs pos="100000">
                <a:schemeClr val="bg2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09E247-FE00-41E3-934C-59E639426A11}"/>
              </a:ext>
            </a:extLst>
          </p:cNvPr>
          <p:cNvSpPr/>
          <p:nvPr/>
        </p:nvSpPr>
        <p:spPr>
          <a:xfrm>
            <a:off x="694836" y="1425051"/>
            <a:ext cx="11217046" cy="1005840"/>
          </a:xfrm>
          <a:custGeom>
            <a:avLst/>
            <a:gdLst>
              <a:gd name="connsiteX0" fmla="*/ 7339504 w 8077689"/>
              <a:gd name="connsiteY0" fmla="*/ 0 h 1005840"/>
              <a:gd name="connsiteX1" fmla="*/ 7930049 w 8077689"/>
              <a:gd name="connsiteY1" fmla="*/ 0 h 1005840"/>
              <a:gd name="connsiteX2" fmla="*/ 8077689 w 8077689"/>
              <a:gd name="connsiteY2" fmla="*/ 147640 h 1005840"/>
              <a:gd name="connsiteX3" fmla="*/ 8077689 w 8077689"/>
              <a:gd name="connsiteY3" fmla="*/ 858200 h 1005840"/>
              <a:gd name="connsiteX4" fmla="*/ 7930049 w 8077689"/>
              <a:gd name="connsiteY4" fmla="*/ 1005840 h 1005840"/>
              <a:gd name="connsiteX5" fmla="*/ 7339504 w 8077689"/>
              <a:gd name="connsiteY5" fmla="*/ 1005840 h 1005840"/>
              <a:gd name="connsiteX6" fmla="*/ 7339498 w 8077689"/>
              <a:gd name="connsiteY6" fmla="*/ 1005839 h 1005840"/>
              <a:gd name="connsiteX7" fmla="*/ 494701 w 8077689"/>
              <a:gd name="connsiteY7" fmla="*/ 1005839 h 1005840"/>
              <a:gd name="connsiteX8" fmla="*/ 0 w 8077689"/>
              <a:gd name="connsiteY8" fmla="*/ 502920 h 1005840"/>
              <a:gd name="connsiteX9" fmla="*/ 494701 w 8077689"/>
              <a:gd name="connsiteY9" fmla="*/ 1 h 1005840"/>
              <a:gd name="connsiteX10" fmla="*/ 7339498 w 8077689"/>
              <a:gd name="connsiteY10" fmla="*/ 1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77689" h="1005840">
                <a:moveTo>
                  <a:pt x="7339504" y="0"/>
                </a:moveTo>
                <a:lnTo>
                  <a:pt x="7930049" y="0"/>
                </a:lnTo>
                <a:cubicBezTo>
                  <a:pt x="8011588" y="0"/>
                  <a:pt x="8077689" y="66101"/>
                  <a:pt x="8077689" y="147640"/>
                </a:cubicBezTo>
                <a:lnTo>
                  <a:pt x="8077689" y="858200"/>
                </a:lnTo>
                <a:cubicBezTo>
                  <a:pt x="8077689" y="939739"/>
                  <a:pt x="8011588" y="1005840"/>
                  <a:pt x="7930049" y="1005840"/>
                </a:cubicBezTo>
                <a:lnTo>
                  <a:pt x="7339504" y="1005840"/>
                </a:lnTo>
                <a:lnTo>
                  <a:pt x="7339498" y="1005839"/>
                </a:lnTo>
                <a:lnTo>
                  <a:pt x="494701" y="1005839"/>
                </a:lnTo>
                <a:lnTo>
                  <a:pt x="0" y="502920"/>
                </a:lnTo>
                <a:lnTo>
                  <a:pt x="494701" y="1"/>
                </a:lnTo>
                <a:lnTo>
                  <a:pt x="7339498" y="1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marL="168275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tx2"/>
                </a:solidFill>
              </a:rPr>
              <a:t>Evaluate how targeted nutrition impacts physiological development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9FE5379-B265-49BD-AFB9-2CDE688E5A8D}"/>
              </a:ext>
            </a:extLst>
          </p:cNvPr>
          <p:cNvSpPr/>
          <p:nvPr/>
        </p:nvSpPr>
        <p:spPr>
          <a:xfrm>
            <a:off x="720032" y="2926080"/>
            <a:ext cx="11217046" cy="1005840"/>
          </a:xfrm>
          <a:custGeom>
            <a:avLst/>
            <a:gdLst>
              <a:gd name="connsiteX0" fmla="*/ 7339504 w 8077689"/>
              <a:gd name="connsiteY0" fmla="*/ 0 h 1005840"/>
              <a:gd name="connsiteX1" fmla="*/ 7930049 w 8077689"/>
              <a:gd name="connsiteY1" fmla="*/ 0 h 1005840"/>
              <a:gd name="connsiteX2" fmla="*/ 8077689 w 8077689"/>
              <a:gd name="connsiteY2" fmla="*/ 147640 h 1005840"/>
              <a:gd name="connsiteX3" fmla="*/ 8077689 w 8077689"/>
              <a:gd name="connsiteY3" fmla="*/ 858200 h 1005840"/>
              <a:gd name="connsiteX4" fmla="*/ 7930049 w 8077689"/>
              <a:gd name="connsiteY4" fmla="*/ 1005840 h 1005840"/>
              <a:gd name="connsiteX5" fmla="*/ 7339504 w 8077689"/>
              <a:gd name="connsiteY5" fmla="*/ 1005840 h 1005840"/>
              <a:gd name="connsiteX6" fmla="*/ 7339498 w 8077689"/>
              <a:gd name="connsiteY6" fmla="*/ 1005839 h 1005840"/>
              <a:gd name="connsiteX7" fmla="*/ 494701 w 8077689"/>
              <a:gd name="connsiteY7" fmla="*/ 1005839 h 1005840"/>
              <a:gd name="connsiteX8" fmla="*/ 0 w 8077689"/>
              <a:gd name="connsiteY8" fmla="*/ 502920 h 1005840"/>
              <a:gd name="connsiteX9" fmla="*/ 494701 w 8077689"/>
              <a:gd name="connsiteY9" fmla="*/ 1 h 1005840"/>
              <a:gd name="connsiteX10" fmla="*/ 7339498 w 8077689"/>
              <a:gd name="connsiteY10" fmla="*/ 1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77689" h="1005840">
                <a:moveTo>
                  <a:pt x="7339504" y="0"/>
                </a:moveTo>
                <a:lnTo>
                  <a:pt x="7930049" y="0"/>
                </a:lnTo>
                <a:cubicBezTo>
                  <a:pt x="8011588" y="0"/>
                  <a:pt x="8077689" y="66101"/>
                  <a:pt x="8077689" y="147640"/>
                </a:cubicBezTo>
                <a:lnTo>
                  <a:pt x="8077689" y="858200"/>
                </a:lnTo>
                <a:cubicBezTo>
                  <a:pt x="8077689" y="939739"/>
                  <a:pt x="8011588" y="1005840"/>
                  <a:pt x="7930049" y="1005840"/>
                </a:cubicBezTo>
                <a:lnTo>
                  <a:pt x="7339504" y="1005840"/>
                </a:lnTo>
                <a:lnTo>
                  <a:pt x="7339498" y="1005839"/>
                </a:lnTo>
                <a:lnTo>
                  <a:pt x="494701" y="1005839"/>
                </a:lnTo>
                <a:lnTo>
                  <a:pt x="0" y="502920"/>
                </a:lnTo>
                <a:lnTo>
                  <a:pt x="494701" y="1"/>
                </a:lnTo>
                <a:lnTo>
                  <a:pt x="7339498" y="1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marL="119063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tx2"/>
                </a:solidFill>
              </a:rPr>
              <a:t>Apply evidence-based nutrient research to disease risk and long-term development in preterm and term infants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B3CF4D-6AA9-45AA-9584-C09116AA029A}"/>
              </a:ext>
            </a:extLst>
          </p:cNvPr>
          <p:cNvSpPr/>
          <p:nvPr/>
        </p:nvSpPr>
        <p:spPr>
          <a:xfrm>
            <a:off x="720032" y="4427109"/>
            <a:ext cx="11217046" cy="1005840"/>
          </a:xfrm>
          <a:custGeom>
            <a:avLst/>
            <a:gdLst>
              <a:gd name="connsiteX0" fmla="*/ 7339504 w 8077689"/>
              <a:gd name="connsiteY0" fmla="*/ 0 h 1005840"/>
              <a:gd name="connsiteX1" fmla="*/ 7930049 w 8077689"/>
              <a:gd name="connsiteY1" fmla="*/ 0 h 1005840"/>
              <a:gd name="connsiteX2" fmla="*/ 8077689 w 8077689"/>
              <a:gd name="connsiteY2" fmla="*/ 147640 h 1005840"/>
              <a:gd name="connsiteX3" fmla="*/ 8077689 w 8077689"/>
              <a:gd name="connsiteY3" fmla="*/ 858200 h 1005840"/>
              <a:gd name="connsiteX4" fmla="*/ 7930049 w 8077689"/>
              <a:gd name="connsiteY4" fmla="*/ 1005840 h 1005840"/>
              <a:gd name="connsiteX5" fmla="*/ 7339504 w 8077689"/>
              <a:gd name="connsiteY5" fmla="*/ 1005840 h 1005840"/>
              <a:gd name="connsiteX6" fmla="*/ 7339498 w 8077689"/>
              <a:gd name="connsiteY6" fmla="*/ 1005839 h 1005840"/>
              <a:gd name="connsiteX7" fmla="*/ 494701 w 8077689"/>
              <a:gd name="connsiteY7" fmla="*/ 1005839 h 1005840"/>
              <a:gd name="connsiteX8" fmla="*/ 0 w 8077689"/>
              <a:gd name="connsiteY8" fmla="*/ 502920 h 1005840"/>
              <a:gd name="connsiteX9" fmla="*/ 494701 w 8077689"/>
              <a:gd name="connsiteY9" fmla="*/ 1 h 1005840"/>
              <a:gd name="connsiteX10" fmla="*/ 7339498 w 8077689"/>
              <a:gd name="connsiteY10" fmla="*/ 1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77689" h="1005840">
                <a:moveTo>
                  <a:pt x="7339504" y="0"/>
                </a:moveTo>
                <a:lnTo>
                  <a:pt x="7930049" y="0"/>
                </a:lnTo>
                <a:cubicBezTo>
                  <a:pt x="8011588" y="0"/>
                  <a:pt x="8077689" y="66101"/>
                  <a:pt x="8077689" y="147640"/>
                </a:cubicBezTo>
                <a:lnTo>
                  <a:pt x="8077689" y="858200"/>
                </a:lnTo>
                <a:cubicBezTo>
                  <a:pt x="8077689" y="939739"/>
                  <a:pt x="8011588" y="1005840"/>
                  <a:pt x="7930049" y="1005840"/>
                </a:cubicBezTo>
                <a:lnTo>
                  <a:pt x="7339504" y="1005840"/>
                </a:lnTo>
                <a:lnTo>
                  <a:pt x="7339498" y="1005839"/>
                </a:lnTo>
                <a:lnTo>
                  <a:pt x="494701" y="1005839"/>
                </a:lnTo>
                <a:lnTo>
                  <a:pt x="0" y="502920"/>
                </a:lnTo>
                <a:lnTo>
                  <a:pt x="494701" y="1"/>
                </a:lnTo>
                <a:lnTo>
                  <a:pt x="7339498" y="1"/>
                </a:lnTo>
                <a:close/>
              </a:path>
            </a:pathLst>
          </a:cu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17" tIns="68581" rIns="128016" bIns="68581" numCol="1" spcCol="1270" anchor="ctr" anchorCtr="0">
            <a:noAutofit/>
          </a:bodyPr>
          <a:lstStyle/>
          <a:p>
            <a:pPr marL="168275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tx2"/>
                </a:solidFill>
              </a:rPr>
              <a:t>Recognize the role of nutrition in early brain development to improve postnatal outcomes</a:t>
            </a:r>
          </a:p>
        </p:txBody>
      </p:sp>
    </p:spTree>
    <p:extLst>
      <p:ext uri="{BB962C8B-B14F-4D97-AF65-F5344CB8AC3E}">
        <p14:creationId xmlns:p14="http://schemas.microsoft.com/office/powerpoint/2010/main" val="83008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4" grpId="0" animBg="1"/>
      <p:bldP spid="6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4BE23-74F4-8348-93C8-27704A2F9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63" y="174882"/>
            <a:ext cx="7338574" cy="1143000"/>
          </a:xfrm>
        </p:spPr>
        <p:txBody>
          <a:bodyPr/>
          <a:lstStyle/>
          <a:p>
            <a:r>
              <a:rPr lang="en-US" dirty="0"/>
              <a:t>Restricted Nutrition/Postnatal </a:t>
            </a:r>
            <a:br>
              <a:rPr lang="en-US" dirty="0"/>
            </a:br>
            <a:r>
              <a:rPr lang="en-US" dirty="0"/>
              <a:t>Growth Restriction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8E4FA-3265-434F-8510-8D66231976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96712"/>
            <a:ext cx="11682077" cy="271462"/>
          </a:xfrm>
        </p:spPr>
        <p:txBody>
          <a:bodyPr/>
          <a:lstStyle/>
          <a:p>
            <a:r>
              <a:rPr lang="en-US" dirty="0"/>
              <a:t>NIS, noninvasive support; PCNA, proliferating cell nuclear antigen; RN, restricted nutrition.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7D075-F9E0-CD47-BDA0-F0444A1900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Joss-Moore LA, et al. </a:t>
            </a:r>
            <a:r>
              <a:rPr lang="en-US" i="1" dirty="0" err="1"/>
              <a:t>Pediatr</a:t>
            </a:r>
            <a:r>
              <a:rPr lang="en-US" i="1" dirty="0"/>
              <a:t> Res.</a:t>
            </a:r>
            <a:r>
              <a:rPr lang="en-US" dirty="0"/>
              <a:t> 2016;80:719-728. Used with permission from Springer Nature.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55A95A-0750-2C45-93BD-0577FB0D6178}"/>
              </a:ext>
            </a:extLst>
          </p:cNvPr>
          <p:cNvSpPr txBox="1">
            <a:spLocks/>
          </p:cNvSpPr>
          <p:nvPr/>
        </p:nvSpPr>
        <p:spPr>
          <a:xfrm>
            <a:off x="4496586" y="1631160"/>
            <a:ext cx="6444434" cy="39933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dirty="0">
                <a:latin typeface="+mj-lt"/>
              </a:rPr>
              <a:t>Alveolar formation is dysregulated by restricted nutrition </a:t>
            </a:r>
          </a:p>
          <a:p>
            <a:pPr marL="457200" lvl="1" indent="-228600">
              <a:spcBef>
                <a:spcPts val="600"/>
              </a:spcBef>
            </a:pPr>
            <a:r>
              <a:rPr lang="en-US" sz="2000" dirty="0">
                <a:latin typeface="+mj-lt"/>
              </a:rPr>
              <a:t>Lamb</a:t>
            </a:r>
          </a:p>
          <a:p>
            <a:pPr marL="457200" lvl="1" indent="-228600">
              <a:spcBef>
                <a:spcPts val="600"/>
              </a:spcBef>
            </a:pPr>
            <a:r>
              <a:rPr lang="en-US" sz="2000" dirty="0">
                <a:latin typeface="+mj-lt"/>
              </a:rPr>
              <a:t>NIS vs NIS + RN; RN = lower fluids, fat, protein, calories (150 kcal/k/d v 60 kcal/k/d)</a:t>
            </a:r>
          </a:p>
          <a:p>
            <a:pPr marL="457200" lvl="1" indent="-228600">
              <a:spcBef>
                <a:spcPts val="600"/>
              </a:spcBef>
            </a:pPr>
            <a:r>
              <a:rPr lang="en-US" sz="2000" dirty="0">
                <a:latin typeface="+mj-lt"/>
              </a:rPr>
              <a:t>21 day model</a:t>
            </a:r>
          </a:p>
          <a:p>
            <a:pPr marL="457200" lvl="1" indent="-228600">
              <a:spcBef>
                <a:spcPts val="600"/>
              </a:spcBef>
            </a:pPr>
            <a:r>
              <a:rPr lang="en-US" sz="2000" dirty="0">
                <a:latin typeface="+mj-lt"/>
              </a:rPr>
              <a:t>RN = reduced alveolar count, increased septal wall thickness, decreased caspase-3 (apoptosis), decreased PCNA (proliferation)</a:t>
            </a:r>
          </a:p>
          <a:p>
            <a:pPr marL="457200" lvl="1" indent="-228600">
              <a:spcBef>
                <a:spcPts val="600"/>
              </a:spcBef>
            </a:pPr>
            <a:r>
              <a:rPr lang="en-US" sz="2000" dirty="0">
                <a:latin typeface="+mj-lt"/>
              </a:rPr>
              <a:t>Unable to determine specific nutrient effects; or windows of opportunity/vulnerability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D6BF2D9-42B7-9847-988E-8A3711933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577211" y="1631160"/>
            <a:ext cx="2718571" cy="4021928"/>
          </a:xfrm>
          <a:prstGeom prst="rect">
            <a:avLst/>
          </a:prstGeom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FBB3BB-0C18-4144-9050-18A74841FA5E}"/>
              </a:ext>
            </a:extLst>
          </p:cNvPr>
          <p:cNvGrpSpPr/>
          <p:nvPr/>
        </p:nvGrpSpPr>
        <p:grpSpPr>
          <a:xfrm>
            <a:off x="256032" y="182880"/>
            <a:ext cx="2356572" cy="1245856"/>
            <a:chOff x="3570" y="934392"/>
            <a:chExt cx="2356572" cy="1245856"/>
          </a:xfrm>
        </p:grpSpPr>
        <p:sp>
          <p:nvSpPr>
            <p:cNvPr id="8" name="Rectangle: Rounded Corners 22">
              <a:extLst>
                <a:ext uri="{FF2B5EF4-FFF2-40B4-BE49-F238E27FC236}">
                  <a16:creationId xmlns:a16="http://schemas.microsoft.com/office/drawing/2014/main" id="{3D96DFA3-5AF7-7B4E-A948-80DF9A3D08CD}"/>
                </a:ext>
              </a:extLst>
            </p:cNvPr>
            <p:cNvSpPr/>
            <p:nvPr/>
          </p:nvSpPr>
          <p:spPr>
            <a:xfrm>
              <a:off x="3570" y="934392"/>
              <a:ext cx="2356572" cy="1245856"/>
            </a:xfrm>
            <a:prstGeom prst="roundRect">
              <a:avLst/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D1628ED3-624A-3A4D-BFAF-2ABBF502A3FF}"/>
                </a:ext>
              </a:extLst>
            </p:cNvPr>
            <p:cNvSpPr txBox="1"/>
            <p:nvPr/>
          </p:nvSpPr>
          <p:spPr>
            <a:xfrm>
              <a:off x="64388" y="995210"/>
              <a:ext cx="2234936" cy="11242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700" dirty="0">
                  <a:latin typeface="+mj-lt"/>
                </a:rPr>
                <a:t>Preclinical Animal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30502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8C52A-BD3B-DE47-AB29-D6B7F29D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Base Diet—Breast Milk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996DF-DDFA-5442-BCF5-2E56F66D5E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BM, breast milk; BOV, bovine-based diet; BPD, bronchopulmonary dysplasia; HUM, human milk-based diet; PMA, postmenstrual age.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66376-5CAE-6046-9492-A422B5BC23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en-US" dirty="0"/>
              <a:t>Hair AB, et al. </a:t>
            </a:r>
            <a:r>
              <a:rPr lang="en-US" i="1" dirty="0"/>
              <a:t>Breastfeed Med. </a:t>
            </a:r>
            <a:r>
              <a:rPr lang="en-US" dirty="0"/>
              <a:t>2016;11:70-4. </a:t>
            </a:r>
            <a:r>
              <a:rPr lang="en-US" b="1" dirty="0"/>
              <a:t>2. </a:t>
            </a:r>
            <a:r>
              <a:rPr lang="en-US" dirty="0" err="1"/>
              <a:t>Spiegler</a:t>
            </a:r>
            <a:r>
              <a:rPr lang="en-US" dirty="0"/>
              <a:t> J, 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</a:t>
            </a:r>
            <a:r>
              <a:rPr lang="en-US" dirty="0"/>
              <a:t> 2016;169:76-80.e4. 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B958B1-5F02-4E37-AF80-823E8F98780D}"/>
              </a:ext>
            </a:extLst>
          </p:cNvPr>
          <p:cNvGrpSpPr/>
          <p:nvPr/>
        </p:nvGrpSpPr>
        <p:grpSpPr>
          <a:xfrm>
            <a:off x="1341120" y="969038"/>
            <a:ext cx="9509760" cy="4518551"/>
            <a:chOff x="1554480" y="655528"/>
            <a:chExt cx="9509760" cy="4932900"/>
          </a:xfrm>
        </p:grpSpPr>
        <p:sp>
          <p:nvSpPr>
            <p:cNvPr id="9" name="Rectangle: Rounded Corners 6">
              <a:extLst>
                <a:ext uri="{FF2B5EF4-FFF2-40B4-BE49-F238E27FC236}">
                  <a16:creationId xmlns:a16="http://schemas.microsoft.com/office/drawing/2014/main" id="{C26EAD1A-11DA-49C1-8647-12B02E2B0A0E}"/>
                </a:ext>
              </a:extLst>
            </p:cNvPr>
            <p:cNvSpPr/>
            <p:nvPr/>
          </p:nvSpPr>
          <p:spPr>
            <a:xfrm>
              <a:off x="6400800" y="655528"/>
              <a:ext cx="4663440" cy="4932900"/>
            </a:xfrm>
            <a:prstGeom prst="roundRect">
              <a:avLst>
                <a:gd name="adj" fmla="val 659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54B3A47E-E3CC-8E41-BDE9-E04A101BAAB6}"/>
                </a:ext>
              </a:extLst>
            </p:cNvPr>
            <p:cNvSpPr/>
            <p:nvPr/>
          </p:nvSpPr>
          <p:spPr>
            <a:xfrm>
              <a:off x="1554480" y="655528"/>
              <a:ext cx="4663440" cy="4932900"/>
            </a:xfrm>
            <a:prstGeom prst="roundRect">
              <a:avLst>
                <a:gd name="adj" fmla="val 659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439C4D9-FBFF-8F40-B8D7-CC1DB3C8BA9F}"/>
              </a:ext>
            </a:extLst>
          </p:cNvPr>
          <p:cNvSpPr txBox="1">
            <a:spLocks/>
          </p:cNvSpPr>
          <p:nvPr/>
        </p:nvSpPr>
        <p:spPr>
          <a:xfrm>
            <a:off x="1507272" y="1173813"/>
            <a:ext cx="4353591" cy="43487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+mj-lt"/>
              </a:rPr>
              <a:t>Beyond Necrotizing Enterocolitis Prevention: Improving Outcomes With an Exclusive Human </a:t>
            </a:r>
            <a:br>
              <a:rPr lang="en-US" sz="2000" b="1" dirty="0">
                <a:latin typeface="+mj-lt"/>
              </a:rPr>
            </a:br>
            <a:r>
              <a:rPr lang="en-US" sz="2000" b="1" dirty="0">
                <a:latin typeface="+mj-lt"/>
              </a:rPr>
              <a:t>Milk–Based Diet</a:t>
            </a:r>
            <a:r>
              <a:rPr lang="en-US" sz="2000" baseline="30000" dirty="0">
                <a:latin typeface="+mj-lt"/>
              </a:rPr>
              <a:t>1</a:t>
            </a:r>
          </a:p>
          <a:p>
            <a:pPr marL="457200" lvl="1" indent="-182880">
              <a:lnSpc>
                <a:spcPct val="100000"/>
              </a:lnSpc>
            </a:pPr>
            <a:r>
              <a:rPr lang="en-US" sz="2000" dirty="0">
                <a:latin typeface="+mj-lt"/>
              </a:rPr>
              <a:t>Multicenter, </a:t>
            </a:r>
            <a:r>
              <a:rPr lang="en-US" sz="2000" i="1" u="sng" dirty="0">
                <a:latin typeface="+mj-lt"/>
              </a:rPr>
              <a:t>retrospective cohort</a:t>
            </a:r>
          </a:p>
          <a:p>
            <a:pPr marL="457200" lvl="1" indent="-18288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+mj-lt"/>
              </a:rPr>
              <a:t>Pre-, Post-exclusive HUM diet</a:t>
            </a:r>
          </a:p>
          <a:p>
            <a:pPr marL="457200" lvl="1" indent="-18288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+mj-lt"/>
              </a:rPr>
              <a:t>n= 1,587</a:t>
            </a:r>
          </a:p>
          <a:p>
            <a:pPr marL="457200" lvl="1" indent="-18288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+mj-lt"/>
              </a:rPr>
              <a:t>BPD defined as need for oxygen at 36 weeks PMA</a:t>
            </a:r>
          </a:p>
          <a:p>
            <a:pPr marL="457200" lvl="1" indent="-18288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latin typeface="+mj-lt"/>
              </a:rPr>
              <a:t>BOV 56.3% vs HUM 47.7% (</a:t>
            </a:r>
            <a:r>
              <a:rPr lang="en-US" sz="2000" i="1" dirty="0">
                <a:latin typeface="+mj-lt"/>
              </a:rPr>
              <a:t>p</a:t>
            </a:r>
            <a:r>
              <a:rPr lang="en-US" sz="2000" dirty="0">
                <a:latin typeface="+mj-lt"/>
              </a:rPr>
              <a:t>=0.0015)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BA0DE46-B294-F243-9F22-ECEA58877B04}"/>
              </a:ext>
            </a:extLst>
          </p:cNvPr>
          <p:cNvSpPr txBox="1">
            <a:spLocks/>
          </p:cNvSpPr>
          <p:nvPr/>
        </p:nvSpPr>
        <p:spPr>
          <a:xfrm>
            <a:off x="6220532" y="1173814"/>
            <a:ext cx="4672755" cy="43137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333333"/>
                </a:solidFill>
                <a:latin typeface="+mj-lt"/>
              </a:rPr>
              <a:t>Does Breastmilk Influence the Development of BPD?</a:t>
            </a:r>
            <a:r>
              <a:rPr lang="en-US" sz="2000" baseline="30000" dirty="0">
                <a:solidFill>
                  <a:srgbClr val="333333"/>
                </a:solidFill>
                <a:latin typeface="+mj-lt"/>
              </a:rPr>
              <a:t>2</a:t>
            </a:r>
            <a:endParaRPr lang="en-US" sz="800" baseline="30000" dirty="0">
              <a:solidFill>
                <a:srgbClr val="333333"/>
              </a:solidFill>
              <a:latin typeface="+mj-lt"/>
            </a:endParaRPr>
          </a:p>
          <a:p>
            <a:pPr marL="457200" lvl="1" indent="-182880">
              <a:lnSpc>
                <a:spcPct val="100000"/>
              </a:lnSpc>
              <a:buClr>
                <a:srgbClr val="9E1F63"/>
              </a:buClr>
            </a:pPr>
            <a:r>
              <a:rPr lang="en-US" sz="2000" dirty="0">
                <a:solidFill>
                  <a:srgbClr val="333333"/>
                </a:solidFill>
                <a:latin typeface="+mj-lt"/>
              </a:rPr>
              <a:t>Multicenter, </a:t>
            </a:r>
            <a:r>
              <a:rPr lang="en-US" sz="2000" i="1" u="sng" dirty="0">
                <a:solidFill>
                  <a:srgbClr val="333333"/>
                </a:solidFill>
                <a:latin typeface="+mj-lt"/>
              </a:rPr>
              <a:t>prospective cohort</a:t>
            </a:r>
          </a:p>
          <a:p>
            <a:pPr marL="457200" lvl="1" indent="-182880">
              <a:lnSpc>
                <a:spcPct val="100000"/>
              </a:lnSpc>
              <a:buClr>
                <a:srgbClr val="9E1F63"/>
              </a:buClr>
            </a:pPr>
            <a:r>
              <a:rPr lang="en-US" sz="2000" dirty="0">
                <a:solidFill>
                  <a:srgbClr val="333333"/>
                </a:solidFill>
                <a:latin typeface="+mj-lt"/>
              </a:rPr>
              <a:t>Exclusive formula vs exclusive breast milk</a:t>
            </a:r>
          </a:p>
          <a:p>
            <a:pPr marL="457200" lvl="1" indent="-182880">
              <a:lnSpc>
                <a:spcPct val="100000"/>
              </a:lnSpc>
              <a:buClr>
                <a:srgbClr val="9E1F63"/>
              </a:buClr>
            </a:pPr>
            <a:r>
              <a:rPr lang="en-US" sz="2000" dirty="0">
                <a:solidFill>
                  <a:srgbClr val="333333"/>
                </a:solidFill>
                <a:latin typeface="+mj-lt"/>
              </a:rPr>
              <a:t>n= 462</a:t>
            </a:r>
          </a:p>
          <a:p>
            <a:pPr marL="457200" lvl="1" indent="-182880">
              <a:lnSpc>
                <a:spcPct val="100000"/>
              </a:lnSpc>
              <a:buClr>
                <a:srgbClr val="9E1F63"/>
              </a:buClr>
            </a:pPr>
            <a:r>
              <a:rPr lang="en-US" sz="2000" dirty="0">
                <a:solidFill>
                  <a:srgbClr val="333333"/>
                </a:solidFill>
                <a:latin typeface="+mj-lt"/>
              </a:rPr>
              <a:t>BPD defined as need for oxygen at 36 weeks PMA + moderate/severe categories as defined by the NIH</a:t>
            </a:r>
          </a:p>
          <a:p>
            <a:pPr marL="457200" lvl="1" indent="-182880">
              <a:lnSpc>
                <a:spcPct val="100000"/>
              </a:lnSpc>
              <a:buClr>
                <a:srgbClr val="9E1F63"/>
              </a:buClr>
            </a:pPr>
            <a:r>
              <a:rPr lang="en-US" sz="2000" dirty="0">
                <a:solidFill>
                  <a:srgbClr val="333333"/>
                </a:solidFill>
                <a:latin typeface="+mj-lt"/>
              </a:rPr>
              <a:t>Formula 20.9% vs BM 11.2% (</a:t>
            </a:r>
            <a:r>
              <a:rPr lang="en-US" sz="2000" i="1" dirty="0">
                <a:solidFill>
                  <a:srgbClr val="333333"/>
                </a:solidFill>
                <a:latin typeface="+mj-lt"/>
              </a:rPr>
              <a:t>p</a:t>
            </a:r>
            <a:r>
              <a:rPr lang="en-US" sz="2000" dirty="0">
                <a:solidFill>
                  <a:srgbClr val="333333"/>
                </a:solidFill>
                <a:latin typeface="+mj-lt"/>
              </a:rPr>
              <a:t>=0.005)</a:t>
            </a:r>
          </a:p>
        </p:txBody>
      </p:sp>
    </p:spTree>
    <p:extLst>
      <p:ext uri="{BB962C8B-B14F-4D97-AF65-F5344CB8AC3E}">
        <p14:creationId xmlns:p14="http://schemas.microsoft.com/office/powerpoint/2010/main" val="385110155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7D7F7-DD85-CE47-9042-B20D863F2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Low Blood Levels of DHA Associated With Increased Risk of BPD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FE859-EFAE-124C-AD33-5E91D06CD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BPD, </a:t>
            </a:r>
            <a:r>
              <a:rPr lang="en-US" sz="1200" dirty="0"/>
              <a:t>bronchopulmonary dysplasia; CLD, chronic lung disease; </a:t>
            </a:r>
            <a:r>
              <a:rPr lang="en-US" dirty="0"/>
              <a:t>DHA, docosahexaenoic acid.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23837-CD48-3E42-A5E8-D218200CE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Martin CR, et al. </a:t>
            </a:r>
            <a:r>
              <a:rPr lang="en-US" i="1" dirty="0">
                <a:solidFill>
                  <a:schemeClr val="tx2"/>
                </a:solidFill>
              </a:rPr>
              <a:t>J </a:t>
            </a:r>
            <a:r>
              <a:rPr lang="en-US" i="1" dirty="0" err="1">
                <a:solidFill>
                  <a:schemeClr val="tx2"/>
                </a:solidFill>
              </a:rPr>
              <a:t>Pediatr</a:t>
            </a:r>
            <a:r>
              <a:rPr lang="en-US" dirty="0">
                <a:solidFill>
                  <a:schemeClr val="tx2"/>
                </a:solidFill>
              </a:rPr>
              <a:t>. 2011;159:743-749.e1-2.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4F2268D-676C-CF48-B893-BBDC5384CD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33" y="1172109"/>
            <a:ext cx="6572333" cy="43513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11204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C89ED-9F39-A641-B0E1-4EF29CA4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23" y="56065"/>
            <a:ext cx="11682153" cy="961033"/>
          </a:xfrm>
        </p:spPr>
        <p:txBody>
          <a:bodyPr>
            <a:normAutofit/>
          </a:bodyPr>
          <a:lstStyle/>
          <a:p>
            <a:r>
              <a:rPr lang="en-US" sz="2800" dirty="0"/>
              <a:t>DHA </a:t>
            </a:r>
            <a:r>
              <a:rPr lang="en-US" sz="2800" i="1" dirty="0"/>
              <a:t>and</a:t>
            </a:r>
            <a:r>
              <a:rPr lang="en-US" sz="2800" dirty="0"/>
              <a:t> AA Terminal Mediators Reduce Hyperoxia-Induced Changes in Lung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AD1C0-4811-FF4E-8434-85F25AA12E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3331" y="6133381"/>
            <a:ext cx="8964791" cy="6319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Martin CR, et al. </a:t>
            </a:r>
            <a:r>
              <a:rPr lang="en-US" i="1" dirty="0">
                <a:solidFill>
                  <a:schemeClr val="tx2"/>
                </a:solidFill>
              </a:rPr>
              <a:t>PLOS One. </a:t>
            </a:r>
            <a:r>
              <a:rPr lang="en-US" dirty="0">
                <a:solidFill>
                  <a:schemeClr val="tx2"/>
                </a:solidFill>
              </a:rPr>
              <a:t>2014;9:e98773.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BFE800-7A90-F642-8E74-2EA632F7A3EF}"/>
              </a:ext>
            </a:extLst>
          </p:cNvPr>
          <p:cNvGrpSpPr/>
          <p:nvPr/>
        </p:nvGrpSpPr>
        <p:grpSpPr>
          <a:xfrm>
            <a:off x="1307942" y="838119"/>
            <a:ext cx="8564842" cy="5203483"/>
            <a:chOff x="490626" y="978675"/>
            <a:chExt cx="6787975" cy="39227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1AAB7F-542C-E34F-ABFE-0BB0BAFC28B0}"/>
                </a:ext>
              </a:extLst>
            </p:cNvPr>
            <p:cNvGrpSpPr/>
            <p:nvPr/>
          </p:nvGrpSpPr>
          <p:grpSpPr>
            <a:xfrm>
              <a:off x="885770" y="978675"/>
              <a:ext cx="6392831" cy="3922780"/>
              <a:chOff x="939543" y="1518559"/>
              <a:chExt cx="8523775" cy="5230372"/>
            </a:xfrm>
          </p:grpSpPr>
          <p:pic>
            <p:nvPicPr>
              <p:cNvPr id="15" name="Picture 7" descr="CLD47-2 (10x).JPG">
                <a:extLst>
                  <a:ext uri="{FF2B5EF4-FFF2-40B4-BE49-F238E27FC236}">
                    <a16:creationId xmlns:a16="http://schemas.microsoft.com/office/drawing/2014/main" id="{185A5758-7BC8-B040-B6BB-BBEA3CC5B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009" y="1518559"/>
                <a:ext cx="2227309" cy="1668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5" descr="C:\Documents and Settings\sfreedma\My Documents\Dropbox\ResearchShared\CLD Images\20x Images\JPEG\Hyperoxia Vehicle\CLD41(20x)08.JPG">
                <a:extLst>
                  <a:ext uri="{FF2B5EF4-FFF2-40B4-BE49-F238E27FC236}">
                    <a16:creationId xmlns:a16="http://schemas.microsoft.com/office/drawing/2014/main" id="{10028CF0-7D6F-5D4B-A1EE-434ACB4528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9543" y="1600200"/>
                <a:ext cx="2229723" cy="1668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6" descr="CLD69 (20x) 1">
                <a:extLst>
                  <a:ext uri="{FF2B5EF4-FFF2-40B4-BE49-F238E27FC236}">
                    <a16:creationId xmlns:a16="http://schemas.microsoft.com/office/drawing/2014/main" id="{7B420D13-62AA-5741-8FBB-67B5D793F9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008" y="4453687"/>
                <a:ext cx="2227309" cy="1668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9584AA1-4FD8-1249-B615-335E477D527B}"/>
                  </a:ext>
                </a:extLst>
              </p:cNvPr>
              <p:cNvSpPr/>
              <p:nvPr/>
            </p:nvSpPr>
            <p:spPr>
              <a:xfrm>
                <a:off x="3453506" y="2606865"/>
                <a:ext cx="1125275" cy="61455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RvD1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81E6A98-C58F-6D4F-8525-8119CACA3259}"/>
                  </a:ext>
                </a:extLst>
              </p:cNvPr>
              <p:cNvSpPr/>
              <p:nvPr/>
            </p:nvSpPr>
            <p:spPr>
              <a:xfrm>
                <a:off x="3503935" y="1600200"/>
                <a:ext cx="1074844" cy="61455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LXA4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CC43F70-5C63-9D42-AA18-60181FBC89E3}"/>
                  </a:ext>
                </a:extLst>
              </p:cNvPr>
              <p:cNvCxnSpPr/>
              <p:nvPr/>
            </p:nvCxnSpPr>
            <p:spPr>
              <a:xfrm>
                <a:off x="4564978" y="1864871"/>
                <a:ext cx="446203" cy="800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E32341B-DFB6-2842-A92D-AC861BA198B4}"/>
                  </a:ext>
                </a:extLst>
              </p:cNvPr>
              <p:cNvCxnSpPr/>
              <p:nvPr/>
            </p:nvCxnSpPr>
            <p:spPr>
              <a:xfrm>
                <a:off x="4564978" y="2720267"/>
                <a:ext cx="446203" cy="800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65D0D9E-ABD9-F845-80C6-6ABF1A50FA67}"/>
                  </a:ext>
                </a:extLst>
              </p:cNvPr>
              <p:cNvCxnSpPr/>
              <p:nvPr/>
            </p:nvCxnSpPr>
            <p:spPr>
              <a:xfrm>
                <a:off x="5024981" y="1877580"/>
                <a:ext cx="0" cy="84268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C0DD9270-EFDE-D84B-A541-9930B8B4B97C}"/>
                  </a:ext>
                </a:extLst>
              </p:cNvPr>
              <p:cNvCxnSpPr/>
              <p:nvPr/>
            </p:nvCxnSpPr>
            <p:spPr>
              <a:xfrm>
                <a:off x="5163026" y="2250335"/>
                <a:ext cx="148730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FF1D4B1-6419-AA45-918A-844C256608E2}"/>
                  </a:ext>
                </a:extLst>
              </p:cNvPr>
              <p:cNvSpPr txBox="1"/>
              <p:nvPr/>
            </p:nvSpPr>
            <p:spPr>
              <a:xfrm>
                <a:off x="7236009" y="3212360"/>
                <a:ext cx="2227308" cy="4021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+mj-lt"/>
                  </a:rPr>
                  <a:t>Decreased SWT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E2292E-28EB-9645-9F84-B7BDA09C29F2}"/>
                  </a:ext>
                </a:extLst>
              </p:cNvPr>
              <p:cNvSpPr txBox="1"/>
              <p:nvPr/>
            </p:nvSpPr>
            <p:spPr>
              <a:xfrm>
                <a:off x="5024981" y="1836161"/>
                <a:ext cx="2011027" cy="371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(-) Inflammation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A8DEBD4-0FE4-8041-B4B4-99BF01A3A4BC}"/>
                  </a:ext>
                </a:extLst>
              </p:cNvPr>
              <p:cNvSpPr txBox="1"/>
              <p:nvPr/>
            </p:nvSpPr>
            <p:spPr>
              <a:xfrm>
                <a:off x="5304197" y="2328488"/>
                <a:ext cx="1191168" cy="3712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(-) TIMP1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BCC576-AD4E-2F4C-B4E9-18C24520BF0F}"/>
                  </a:ext>
                </a:extLst>
              </p:cNvPr>
              <p:cNvSpPr txBox="1"/>
              <p:nvPr/>
            </p:nvSpPr>
            <p:spPr>
              <a:xfrm>
                <a:off x="7236008" y="6105543"/>
                <a:ext cx="2227308" cy="64338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+mj-lt"/>
                  </a:rPr>
                  <a:t>Increased Alveolarization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13AF685-3E96-D64C-8205-32CEA7254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0199" y="3576346"/>
                <a:ext cx="0" cy="87734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3B9013-80E9-4043-92C9-10A77D1B9256}"/>
                  </a:ext>
                </a:extLst>
              </p:cNvPr>
              <p:cNvSpPr txBox="1"/>
              <p:nvPr/>
            </p:nvSpPr>
            <p:spPr>
              <a:xfrm>
                <a:off x="6499123" y="3871366"/>
                <a:ext cx="1382242" cy="402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(+) TGF</a:t>
                </a:r>
                <a:r>
                  <a:rPr lang="en-US" sz="2000" dirty="0">
                    <a:latin typeface="+mj-lt"/>
                    <a:cs typeface="Symbol" charset="2"/>
                  </a:rPr>
                  <a:t>b</a:t>
                </a:r>
                <a:r>
                  <a:rPr lang="en-US" sz="2000" dirty="0">
                    <a:latin typeface="+mj-lt"/>
                  </a:rPr>
                  <a:t>2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B01F195-313D-475C-ACD1-A34DAE6AF2FD}"/>
                  </a:ext>
                </a:extLst>
              </p:cNvPr>
              <p:cNvSpPr/>
              <p:nvPr/>
            </p:nvSpPr>
            <p:spPr>
              <a:xfrm>
                <a:off x="8046969" y="3744231"/>
                <a:ext cx="1074844" cy="61455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  <a:latin typeface="+mj-lt"/>
                  </a:rPr>
                  <a:t>LXA4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B53B92-59FB-A841-B32F-2DE46DF5164A}"/>
                </a:ext>
              </a:extLst>
            </p:cNvPr>
            <p:cNvGrpSpPr/>
            <p:nvPr/>
          </p:nvGrpSpPr>
          <p:grpSpPr>
            <a:xfrm>
              <a:off x="490626" y="2328774"/>
              <a:ext cx="4543204" cy="2564309"/>
              <a:chOff x="-118602" y="3327322"/>
              <a:chExt cx="6057607" cy="341907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520CC2-F544-474B-9B60-3B561CB8A03D}"/>
                  </a:ext>
                </a:extLst>
              </p:cNvPr>
              <p:cNvSpPr/>
              <p:nvPr/>
            </p:nvSpPr>
            <p:spPr>
              <a:xfrm>
                <a:off x="-118602" y="3344353"/>
                <a:ext cx="6048417" cy="3402047"/>
              </a:xfrm>
              <a:prstGeom prst="rect">
                <a:avLst/>
              </a:prstGeom>
              <a:solidFill>
                <a:srgbClr val="FFFBCE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+mj-lt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1A90BA-BDF2-AE45-839D-3BAA89101FC1}"/>
                  </a:ext>
                </a:extLst>
              </p:cNvPr>
              <p:cNvSpPr txBox="1"/>
              <p:nvPr/>
            </p:nvSpPr>
            <p:spPr>
              <a:xfrm>
                <a:off x="-8524" y="3327322"/>
                <a:ext cx="5947529" cy="1330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charset="0"/>
                  <a:buChar char="•"/>
                </a:pPr>
                <a:r>
                  <a:rPr lang="en-US" sz="1600" dirty="0">
                    <a:latin typeface="+mj-lt"/>
                  </a:rPr>
                  <a:t>Resolvin D1 (DHA product) reduces lung inflammation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600" dirty="0">
                    <a:latin typeface="+mj-lt"/>
                  </a:rPr>
                  <a:t>Lipoxin A4 (AA product) reduces lung inflammation and improves lung (alveoli) development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600" dirty="0">
                    <a:latin typeface="+mj-lt"/>
                  </a:rPr>
                  <a:t>Together, protect against lung injury in face of high oxygen exposure</a:t>
                </a:r>
              </a:p>
            </p:txBody>
          </p:sp>
          <p:pic>
            <p:nvPicPr>
              <p:cNvPr id="10" name="Picture 3" descr="R:\Gastroenterology\Freedman Lab\CLD Slides\4-18-12 (TIF)\CLD 25 control 20 x\CLD 25 control 20 x.TIF">
                <a:extLst>
                  <a:ext uri="{FF2B5EF4-FFF2-40B4-BE49-F238E27FC236}">
                    <a16:creationId xmlns:a16="http://schemas.microsoft.com/office/drawing/2014/main" id="{B3E9F90E-74BD-E14B-ADBA-A16A356857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449" y="5049279"/>
                <a:ext cx="2175013" cy="1629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DE6686C-D0F3-9D45-AB11-EBBEB0484FBA}"/>
                  </a:ext>
                </a:extLst>
              </p:cNvPr>
              <p:cNvSpPr txBox="1"/>
              <p:nvPr/>
            </p:nvSpPr>
            <p:spPr>
              <a:xfrm>
                <a:off x="705449" y="4714192"/>
                <a:ext cx="2175012" cy="4021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+mj-lt"/>
                    <a:cs typeface="Calibri Light"/>
                  </a:rPr>
                  <a:t>Room Air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E2583367-6CA2-CD40-A6A9-9E4F61BAADC6}"/>
                  </a:ext>
                </a:extLst>
              </p:cNvPr>
              <p:cNvCxnSpPr/>
              <p:nvPr/>
            </p:nvCxnSpPr>
            <p:spPr>
              <a:xfrm>
                <a:off x="3084251" y="5803004"/>
                <a:ext cx="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990AAF54-5225-A247-9419-7755EDEB4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9850" y="5088394"/>
                <a:ext cx="2124260" cy="1590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12DD02-1C79-2F43-81A3-002824C9969E}"/>
                  </a:ext>
                </a:extLst>
              </p:cNvPr>
              <p:cNvSpPr txBox="1"/>
              <p:nvPr/>
            </p:nvSpPr>
            <p:spPr>
              <a:xfrm>
                <a:off x="2972648" y="4750192"/>
                <a:ext cx="2124259" cy="4021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+mj-lt"/>
                    <a:cs typeface="Calibri Light"/>
                  </a:rPr>
                  <a:t>RvD1 &amp; LXA4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9461132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7A0A0-3F15-2A4E-9DC9-3500F12C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Nutrition Interfaces Throughout Lung Development, </a:t>
            </a:r>
            <a:br>
              <a:rPr lang="en-US" dirty="0"/>
            </a:br>
            <a:r>
              <a:rPr lang="en-US" dirty="0"/>
              <a:t>Injury, and Repair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7BBC4-FA61-1549-8369-78D9C6ED6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Jobe</a:t>
            </a:r>
            <a:r>
              <a:rPr lang="en-US" dirty="0"/>
              <a:t> AH, et al. </a:t>
            </a:r>
            <a:r>
              <a:rPr lang="en-US" i="1" dirty="0"/>
              <a:t>Front Med</a:t>
            </a:r>
            <a:r>
              <a:rPr lang="en-US" dirty="0"/>
              <a:t>. 2015;2:49. Used under terms of a Creative Commons License.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65F7AF9-0388-B34F-B665-7561E02015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591" y="1151459"/>
            <a:ext cx="4778201" cy="44544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5B88BD8-13DD-124C-A505-526E2E5789EE}"/>
              </a:ext>
            </a:extLst>
          </p:cNvPr>
          <p:cNvSpPr txBox="1">
            <a:spLocks/>
          </p:cNvSpPr>
          <p:nvPr/>
        </p:nvSpPr>
        <p:spPr>
          <a:xfrm>
            <a:off x="243916" y="1317882"/>
            <a:ext cx="6914961" cy="460666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T1 preclinical/animal </a:t>
            </a:r>
            <a:r>
              <a:rPr lang="en-US" sz="1900" u="sng" dirty="0">
                <a:solidFill>
                  <a:schemeClr val="accent5">
                    <a:lumMod val="50000"/>
                  </a:schemeClr>
                </a:solidFill>
              </a:rPr>
              <a:t>evidence strongly links nutrition with lung development</a:t>
            </a: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 and disease pathogenesis</a:t>
            </a: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Epidemiology studies and small clinical trials support nutrition modulating disease</a:t>
            </a: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T3 translation challenging mostly due to: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Lack of well-designed studies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Need to ensure adequate numbers of infants at highest risk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Not understanding the what, why, how, and when dynamic; no biomarkers of nutritional efficacy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900" dirty="0">
                <a:solidFill>
                  <a:schemeClr val="accent5">
                    <a:lumMod val="50000"/>
                  </a:schemeClr>
                </a:solidFill>
              </a:rPr>
              <a:t>Animal models incomplete representative of the preterm biology and competing exposures— antenatal to postnatal; and models may need to be iteratively reassessed as the disease changes</a:t>
            </a:r>
          </a:p>
        </p:txBody>
      </p:sp>
    </p:spTree>
    <p:extLst>
      <p:ext uri="{BB962C8B-B14F-4D97-AF65-F5344CB8AC3E}">
        <p14:creationId xmlns:p14="http://schemas.microsoft.com/office/powerpoint/2010/main" val="357806044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A471A3-C22E-6B4A-B116-C3CDD160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and Development Driven by </a:t>
            </a:r>
            <a:br>
              <a:rPr lang="en-US" dirty="0"/>
            </a:br>
            <a:r>
              <a:rPr lang="en-US" dirty="0"/>
              <a:t>Lipid-Derived Nutrients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2C02821-92F3-3742-B368-84B0EADB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/>
              <a:t>Lipids constitute an example of what needs to be considered when investigating nutrient driven research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Must be thoroughly studied with the goal of rigor and reproducibility; </a:t>
            </a:r>
            <a:br>
              <a:rPr lang="en-US" dirty="0"/>
            </a:br>
            <a:r>
              <a:rPr lang="en-US" dirty="0"/>
              <a:t>just because it is a constituent of nutrition, breast milk or formula, cannot presume safety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Giving in isolation or at a wrong dose, DHA—in and of itself or due to the ancillary effects to other fatty acids—may drive unwanted biological effects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A6D37-8798-4034-938A-BD32D897B7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50992"/>
            <a:ext cx="11682077" cy="346075"/>
          </a:xfrm>
        </p:spPr>
        <p:txBody>
          <a:bodyPr/>
          <a:lstStyle/>
          <a:p>
            <a:r>
              <a:rPr lang="en-US" dirty="0"/>
              <a:t>DHA, docosahexaenoic acid.</a:t>
            </a:r>
          </a:p>
        </p:txBody>
      </p:sp>
    </p:spTree>
    <p:extLst>
      <p:ext uri="{BB962C8B-B14F-4D97-AF65-F5344CB8AC3E}">
        <p14:creationId xmlns:p14="http://schemas.microsoft.com/office/powerpoint/2010/main" val="664298816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93EDECB-1474-5342-9A4F-09932DA2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Docosahexaenoic Acid and Bronchopulmonary Dysplasia in Preterm Infants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FA63F9-0507-FE45-B9C5-49BBFC07C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DHA, docosahexaenoic acid.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8DAEE5-D157-A04D-85FB-90B85882D4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Collins CT, et al.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Med. </a:t>
            </a:r>
            <a:r>
              <a:rPr lang="en-US" dirty="0"/>
              <a:t>2017;376(13):1245-1255. Used with permission from Massachusetts Medical Society.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667869-08C1-1A4C-BB4A-FEEEAE323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808" y="1384761"/>
            <a:ext cx="9210070" cy="42548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924680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2E8B75-F2CC-6C4E-AB2F-229D8A1D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of Caution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A8427B-6A9B-144E-ADC2-94F16DB73C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DHA, docosahexaenoic acid.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04A3DA-1A31-6845-B1C1-780FA28A8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Collins CT, et al. </a:t>
            </a:r>
            <a:r>
              <a:rPr lang="en-US" i="1" dirty="0"/>
              <a:t>N </a:t>
            </a:r>
            <a:r>
              <a:rPr lang="en-US" i="1" dirty="0" err="1"/>
              <a:t>Engl</a:t>
            </a:r>
            <a:r>
              <a:rPr lang="en-US" i="1" dirty="0"/>
              <a:t> J Med. </a:t>
            </a:r>
            <a:r>
              <a:rPr lang="en-US" dirty="0"/>
              <a:t>2017;376:1245-1255.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3E0AA8-E4F7-9748-8457-3C5ACA4128F5}"/>
              </a:ext>
            </a:extLst>
          </p:cNvPr>
          <p:cNvGrpSpPr/>
          <p:nvPr/>
        </p:nvGrpSpPr>
        <p:grpSpPr>
          <a:xfrm>
            <a:off x="2629989" y="1550505"/>
            <a:ext cx="6911576" cy="3089826"/>
            <a:chOff x="2875685" y="2803494"/>
            <a:chExt cx="6446281" cy="308706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4F37D4-9DD9-7E48-81D9-C77D97239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5685" y="2803494"/>
              <a:ext cx="6446280" cy="12510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7CF389-E712-AD43-9B17-73F1A832B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76385" y="3953709"/>
              <a:ext cx="6445581" cy="1936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64925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CEDD68-F8DC-486C-8A25-3FFA143D1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Essentiality of Arachidonic Acid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8E274F-220D-4EDC-87DC-5986ED9FE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sz="3000" dirty="0"/>
              <a:t>Growth and neurodevelopment</a:t>
            </a:r>
            <a:r>
              <a:rPr lang="en-US" sz="3000" baseline="30000" dirty="0"/>
              <a:t>1–3</a:t>
            </a:r>
            <a:endParaRPr lang="en-US" sz="3000" dirty="0"/>
          </a:p>
          <a:p>
            <a:pPr>
              <a:spcBef>
                <a:spcPts val="1800"/>
              </a:spcBef>
            </a:pPr>
            <a:r>
              <a:rPr lang="en-US" sz="3000" dirty="0"/>
              <a:t>Primary fatty acid in preterm brains until early term</a:t>
            </a:r>
            <a:r>
              <a:rPr lang="en-US" sz="3000" baseline="30000" dirty="0"/>
              <a:t>4</a:t>
            </a:r>
          </a:p>
          <a:p>
            <a:pPr>
              <a:spcBef>
                <a:spcPts val="1800"/>
              </a:spcBef>
            </a:pPr>
            <a:r>
              <a:rPr lang="en-US" sz="3000" dirty="0"/>
              <a:t>Reduction associated with 40% increase in nosocomial sepsis</a:t>
            </a:r>
            <a:r>
              <a:rPr lang="en-US" sz="3000" baseline="30000" dirty="0"/>
              <a:t>5</a:t>
            </a:r>
            <a:r>
              <a:rPr lang="en-US" sz="3000" dirty="0"/>
              <a:t> </a:t>
            </a:r>
          </a:p>
          <a:p>
            <a:pPr>
              <a:spcBef>
                <a:spcPts val="1800"/>
              </a:spcBef>
            </a:pPr>
            <a:r>
              <a:rPr lang="en-US" sz="3000" dirty="0"/>
              <a:t>Provision of its distal metabolite (Lipoxin A4) improves alveologenesis in murine hyperoxia induced lung injury;</a:t>
            </a:r>
            <a:r>
              <a:rPr lang="en-US" sz="3000" baseline="30000" dirty="0"/>
              <a:t>6</a:t>
            </a:r>
            <a:r>
              <a:rPr lang="en-US" sz="3000" dirty="0"/>
              <a:t> reduced AA decreases alveologenesis</a:t>
            </a:r>
            <a:r>
              <a:rPr lang="en-US" sz="3000" baseline="30000" dirty="0"/>
              <a:t>7</a:t>
            </a:r>
          </a:p>
          <a:p>
            <a:pPr>
              <a:spcBef>
                <a:spcPts val="1800"/>
              </a:spcBef>
            </a:pPr>
            <a:r>
              <a:rPr lang="en-US" sz="3000" dirty="0"/>
              <a:t>Reduction associated with increased risk of retinopathy</a:t>
            </a:r>
            <a:br>
              <a:rPr lang="en-US" sz="3000" dirty="0"/>
            </a:br>
            <a:r>
              <a:rPr lang="en-US" sz="3000" dirty="0"/>
              <a:t>of prematurity</a:t>
            </a:r>
            <a:r>
              <a:rPr lang="en-US" sz="3000" baseline="30000" dirty="0"/>
              <a:t>8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EEAD20-94BC-428C-BC42-A61F7A6092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1. </a:t>
            </a:r>
            <a:r>
              <a:rPr lang="en-US" dirty="0">
                <a:solidFill>
                  <a:schemeClr val="tx2"/>
                </a:solidFill>
              </a:rPr>
              <a:t>Carlson SE, et al. Proc Natl </a:t>
            </a:r>
            <a:r>
              <a:rPr lang="en-US" dirty="0" err="1">
                <a:solidFill>
                  <a:schemeClr val="tx2"/>
                </a:solidFill>
              </a:rPr>
              <a:t>Acad</a:t>
            </a:r>
            <a:r>
              <a:rPr lang="en-US" dirty="0">
                <a:solidFill>
                  <a:schemeClr val="tx2"/>
                </a:solidFill>
              </a:rPr>
              <a:t> Sci U S A 1993;90:1073-7. </a:t>
            </a:r>
            <a:r>
              <a:rPr lang="en-US" b="1" dirty="0">
                <a:solidFill>
                  <a:schemeClr val="tx2"/>
                </a:solidFill>
              </a:rPr>
              <a:t>2. </a:t>
            </a:r>
            <a:r>
              <a:rPr lang="en-US" dirty="0" err="1">
                <a:solidFill>
                  <a:schemeClr val="tx2"/>
                </a:solidFill>
              </a:rPr>
              <a:t>Alshweki</a:t>
            </a:r>
            <a:r>
              <a:rPr lang="en-US" dirty="0">
                <a:solidFill>
                  <a:schemeClr val="tx2"/>
                </a:solidFill>
              </a:rPr>
              <a:t> A, et al</a:t>
            </a:r>
            <a:r>
              <a:rPr lang="en-US" i="1" dirty="0">
                <a:solidFill>
                  <a:schemeClr val="tx2"/>
                </a:solidFill>
              </a:rPr>
              <a:t>.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i="1" dirty="0" err="1">
                <a:solidFill>
                  <a:schemeClr val="tx2"/>
                </a:solidFill>
              </a:rPr>
              <a:t>Nutr</a:t>
            </a:r>
            <a:r>
              <a:rPr lang="en-US" i="1" dirty="0">
                <a:solidFill>
                  <a:schemeClr val="tx2"/>
                </a:solidFill>
              </a:rPr>
              <a:t> J. </a:t>
            </a:r>
            <a:r>
              <a:rPr lang="en-US" dirty="0">
                <a:solidFill>
                  <a:schemeClr val="tx2"/>
                </a:solidFill>
              </a:rPr>
              <a:t>2015;14:101. </a:t>
            </a:r>
            <a:r>
              <a:rPr lang="en-US" b="1" dirty="0">
                <a:solidFill>
                  <a:schemeClr val="tx2"/>
                </a:solidFill>
              </a:rPr>
              <a:t>3. </a:t>
            </a:r>
            <a:r>
              <a:rPr lang="en-US" dirty="0">
                <a:solidFill>
                  <a:schemeClr val="tx2"/>
                </a:solidFill>
              </a:rPr>
              <a:t>Hadley KB, et al. </a:t>
            </a:r>
            <a:r>
              <a:rPr lang="en-US" i="1" dirty="0">
                <a:solidFill>
                  <a:schemeClr val="tx2"/>
                </a:solidFill>
              </a:rPr>
              <a:t>Nutrients. </a:t>
            </a:r>
            <a:r>
              <a:rPr lang="en-US" dirty="0">
                <a:solidFill>
                  <a:schemeClr val="tx2"/>
                </a:solidFill>
              </a:rPr>
              <a:t>2016;8:216. </a:t>
            </a:r>
            <a:r>
              <a:rPr lang="en-US" b="1" dirty="0">
                <a:solidFill>
                  <a:schemeClr val="tx2"/>
                </a:solidFill>
              </a:rPr>
              <a:t>4. </a:t>
            </a:r>
            <a:r>
              <a:rPr lang="en-US" dirty="0">
                <a:solidFill>
                  <a:schemeClr val="tx2"/>
                </a:solidFill>
              </a:rPr>
              <a:t>Martinez M. </a:t>
            </a:r>
            <a:r>
              <a:rPr lang="en-US" i="1" dirty="0">
                <a:solidFill>
                  <a:schemeClr val="tx2"/>
                </a:solidFill>
              </a:rPr>
              <a:t>Brain Res.</a:t>
            </a:r>
            <a:r>
              <a:rPr lang="en-US" dirty="0">
                <a:solidFill>
                  <a:schemeClr val="tx2"/>
                </a:solidFill>
              </a:rPr>
              <a:t>1992;583:171-82. </a:t>
            </a:r>
            <a:r>
              <a:rPr lang="en-US" b="1" dirty="0">
                <a:solidFill>
                  <a:schemeClr val="tx2"/>
                </a:solidFill>
              </a:rPr>
              <a:t>5. </a:t>
            </a:r>
            <a:r>
              <a:rPr lang="en-US" dirty="0">
                <a:solidFill>
                  <a:schemeClr val="tx2"/>
                </a:solidFill>
              </a:rPr>
              <a:t>Martin CR, et al. </a:t>
            </a:r>
            <a:r>
              <a:rPr lang="en-US" i="1" dirty="0">
                <a:solidFill>
                  <a:schemeClr val="tx2"/>
                </a:solidFill>
              </a:rPr>
              <a:t>J </a:t>
            </a:r>
            <a:r>
              <a:rPr lang="en-US" i="1" dirty="0" err="1">
                <a:solidFill>
                  <a:schemeClr val="tx2"/>
                </a:solidFill>
              </a:rPr>
              <a:t>Pediatr</a:t>
            </a:r>
            <a:r>
              <a:rPr lang="en-US" i="1" dirty="0">
                <a:solidFill>
                  <a:schemeClr val="tx2"/>
                </a:solidFill>
              </a:rPr>
              <a:t>. </a:t>
            </a:r>
            <a:r>
              <a:rPr lang="en-US" dirty="0">
                <a:solidFill>
                  <a:schemeClr val="tx2"/>
                </a:solidFill>
              </a:rPr>
              <a:t>2011;159:743-749.e1-2. </a:t>
            </a:r>
            <a:r>
              <a:rPr lang="en-US" b="1" dirty="0">
                <a:solidFill>
                  <a:schemeClr val="tx2"/>
                </a:solidFill>
              </a:rPr>
              <a:t>6. </a:t>
            </a:r>
            <a:r>
              <a:rPr lang="en-US" dirty="0">
                <a:solidFill>
                  <a:schemeClr val="tx2"/>
                </a:solidFill>
              </a:rPr>
              <a:t>Martin CR. </a:t>
            </a:r>
            <a:r>
              <a:rPr lang="en-US" i="1" dirty="0">
                <a:solidFill>
                  <a:schemeClr val="tx2"/>
                </a:solidFill>
              </a:rPr>
              <a:t>AAP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i="1" dirty="0" err="1">
                <a:solidFill>
                  <a:schemeClr val="tx2"/>
                </a:solidFill>
              </a:rPr>
              <a:t>Neoreviews</a:t>
            </a:r>
            <a:r>
              <a:rPr lang="en-US" i="1" dirty="0">
                <a:solidFill>
                  <a:schemeClr val="tx2"/>
                </a:solidFill>
              </a:rPr>
              <a:t>. </a:t>
            </a:r>
            <a:r>
              <a:rPr lang="en-US" dirty="0">
                <a:solidFill>
                  <a:schemeClr val="tx2"/>
                </a:solidFill>
              </a:rPr>
              <a:t>2015;16. </a:t>
            </a:r>
            <a:r>
              <a:rPr lang="en-US" b="1" dirty="0">
                <a:solidFill>
                  <a:schemeClr val="tx2"/>
                </a:solidFill>
              </a:rPr>
              <a:t>7. </a:t>
            </a:r>
            <a:r>
              <a:rPr lang="en-US" dirty="0">
                <a:solidFill>
                  <a:schemeClr val="tx2"/>
                </a:solidFill>
              </a:rPr>
              <a:t>Lavoie JC, et al. </a:t>
            </a:r>
            <a:r>
              <a:rPr lang="en-US" i="1" dirty="0">
                <a:solidFill>
                  <a:schemeClr val="tx2"/>
                </a:solidFill>
              </a:rPr>
              <a:t>JPEN J </a:t>
            </a:r>
            <a:r>
              <a:rPr lang="en-US" i="1" dirty="0" err="1">
                <a:solidFill>
                  <a:schemeClr val="tx2"/>
                </a:solidFill>
              </a:rPr>
              <a:t>Parenter</a:t>
            </a:r>
            <a:r>
              <a:rPr lang="en-US" i="1" dirty="0">
                <a:solidFill>
                  <a:schemeClr val="tx2"/>
                </a:solidFill>
              </a:rPr>
              <a:t> Enteral </a:t>
            </a:r>
            <a:r>
              <a:rPr lang="en-US" i="1" dirty="0" err="1">
                <a:solidFill>
                  <a:schemeClr val="tx2"/>
                </a:solidFill>
              </a:rPr>
              <a:t>Nutr</a:t>
            </a:r>
            <a:r>
              <a:rPr lang="en-US" i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2018. </a:t>
            </a:r>
            <a:r>
              <a:rPr lang="en-US" b="1" dirty="0">
                <a:solidFill>
                  <a:schemeClr val="tx2"/>
                </a:solidFill>
              </a:rPr>
              <a:t>8. </a:t>
            </a:r>
            <a:r>
              <a:rPr lang="en-US" dirty="0" err="1">
                <a:solidFill>
                  <a:schemeClr val="tx2"/>
                </a:solidFill>
              </a:rPr>
              <a:t>Löfqvist</a:t>
            </a:r>
            <a:r>
              <a:rPr lang="en-US" dirty="0">
                <a:solidFill>
                  <a:schemeClr val="tx2"/>
                </a:solidFill>
              </a:rPr>
              <a:t> CA, et al. </a:t>
            </a:r>
            <a:r>
              <a:rPr lang="en-US" i="1" dirty="0">
                <a:solidFill>
                  <a:schemeClr val="tx2"/>
                </a:solidFill>
              </a:rPr>
              <a:t>JAMA </a:t>
            </a:r>
            <a:r>
              <a:rPr lang="en-US" i="1" dirty="0" err="1">
                <a:solidFill>
                  <a:schemeClr val="tx2"/>
                </a:solidFill>
              </a:rPr>
              <a:t>Ophthalmol</a:t>
            </a:r>
            <a:r>
              <a:rPr lang="en-US" i="1" dirty="0">
                <a:solidFill>
                  <a:schemeClr val="tx2"/>
                </a:solidFill>
              </a:rPr>
              <a:t>. </a:t>
            </a:r>
            <a:r>
              <a:rPr lang="en-US" dirty="0">
                <a:solidFill>
                  <a:schemeClr val="tx2"/>
                </a:solidFill>
              </a:rPr>
              <a:t>2018;136:271-277.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71F8D3-3CD9-4BC1-B007-4FF53D96E2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50992"/>
            <a:ext cx="11682077" cy="346075"/>
          </a:xfrm>
        </p:spPr>
        <p:txBody>
          <a:bodyPr/>
          <a:lstStyle/>
          <a:p>
            <a:r>
              <a:rPr lang="en-US" dirty="0"/>
              <a:t>AA, arachidonic acid.</a:t>
            </a:r>
          </a:p>
        </p:txBody>
      </p:sp>
    </p:spTree>
    <p:extLst>
      <p:ext uri="{BB962C8B-B14F-4D97-AF65-F5344CB8AC3E}">
        <p14:creationId xmlns:p14="http://schemas.microsoft.com/office/powerpoint/2010/main" val="2990946871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AB51F-ED4C-644F-A8A0-7A352E602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808770"/>
          </a:xfrm>
        </p:spPr>
        <p:txBody>
          <a:bodyPr/>
          <a:lstStyle/>
          <a:p>
            <a:r>
              <a:rPr lang="en-US" dirty="0"/>
              <a:t>Understanding Nutrition at the Molecular Level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AD19DA5-934C-144B-9692-6420506A4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668" y="913072"/>
            <a:ext cx="7396115" cy="1911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58054B-5105-CE49-B2A8-2940C5807C8F}"/>
              </a:ext>
            </a:extLst>
          </p:cNvPr>
          <p:cNvSpPr txBox="1"/>
          <p:nvPr/>
        </p:nvSpPr>
        <p:spPr>
          <a:xfrm>
            <a:off x="487348" y="832402"/>
            <a:ext cx="2930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Total calories (energy)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Fat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Breast Milk</a:t>
            </a:r>
            <a:endParaRPr lang="en-US" sz="2000" i="1" dirty="0">
              <a:solidFill>
                <a:schemeClr val="tx2"/>
              </a:solidFill>
            </a:endParaRPr>
          </a:p>
        </p:txBody>
      </p:sp>
      <p:sp>
        <p:nvSpPr>
          <p:cNvPr id="8" name="Arrow: Right 4">
            <a:extLst>
              <a:ext uri="{FF2B5EF4-FFF2-40B4-BE49-F238E27FC236}">
                <a16:creationId xmlns:a16="http://schemas.microsoft.com/office/drawing/2014/main" id="{6D3E8262-7217-F64F-8E6D-FEBD419C394A}"/>
              </a:ext>
            </a:extLst>
          </p:cNvPr>
          <p:cNvSpPr/>
          <p:nvPr/>
        </p:nvSpPr>
        <p:spPr>
          <a:xfrm>
            <a:off x="2639013" y="1652595"/>
            <a:ext cx="677303" cy="230233"/>
          </a:xfrm>
          <a:prstGeom prst="rightArrow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EDDE4A-94CD-594A-8C5F-CB27451B779B}"/>
              </a:ext>
            </a:extLst>
          </p:cNvPr>
          <p:cNvCxnSpPr/>
          <p:nvPr/>
        </p:nvCxnSpPr>
        <p:spPr>
          <a:xfrm>
            <a:off x="2870133" y="2129890"/>
            <a:ext cx="0" cy="838200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041D48-45ED-9C4B-9317-BBE6D50927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2" y="3101944"/>
            <a:ext cx="2776538" cy="1035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22CFF6-EAF6-2846-BA64-EF42A9581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609" y="4562793"/>
            <a:ext cx="2118449" cy="1349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A298E-81B3-614F-84B6-EB1C59232F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6" y="4180811"/>
            <a:ext cx="2462213" cy="184461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2B227D-BE6C-5241-A637-1C4832D873F6}"/>
              </a:ext>
            </a:extLst>
          </p:cNvPr>
          <p:cNvCxnSpPr/>
          <p:nvPr/>
        </p:nvCxnSpPr>
        <p:spPr>
          <a:xfrm>
            <a:off x="6638570" y="2129890"/>
            <a:ext cx="0" cy="838200"/>
          </a:xfrm>
          <a:prstGeom prst="straightConnector1">
            <a:avLst/>
          </a:prstGeom>
          <a:ln w="9525">
            <a:solidFill>
              <a:schemeClr val="bg1">
                <a:lumMod val="6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135F6AE-4923-9643-9997-7621C192A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154" y="3817507"/>
            <a:ext cx="1796579" cy="1465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CA6384-1B68-BF4C-92DB-14A2C8083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2191" y="2811811"/>
            <a:ext cx="1636416" cy="1419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5B371A-D8C2-8D45-8B8D-41DB5068F9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983" y="4550322"/>
            <a:ext cx="2028716" cy="1054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4D6720-044C-1C46-A095-110BF95653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979" y="3369613"/>
            <a:ext cx="2118437" cy="2655812"/>
          </a:xfrm>
          <a:prstGeom prst="rect">
            <a:avLst/>
          </a:prstGeom>
        </p:spPr>
      </p:pic>
      <p:sp>
        <p:nvSpPr>
          <p:cNvPr id="18" name="Arrow: Right 14">
            <a:extLst>
              <a:ext uri="{FF2B5EF4-FFF2-40B4-BE49-F238E27FC236}">
                <a16:creationId xmlns:a16="http://schemas.microsoft.com/office/drawing/2014/main" id="{B464E54B-F8EC-374F-9A8C-5D91FB0B28B7}"/>
              </a:ext>
            </a:extLst>
          </p:cNvPr>
          <p:cNvSpPr/>
          <p:nvPr/>
        </p:nvSpPr>
        <p:spPr>
          <a:xfrm>
            <a:off x="4068537" y="2978563"/>
            <a:ext cx="2282536" cy="726120"/>
          </a:xfrm>
          <a:prstGeom prst="rightArrow">
            <a:avLst/>
          </a:prstGeom>
          <a:solidFill>
            <a:schemeClr val="tx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What?  When?  How?</a:t>
            </a:r>
          </a:p>
        </p:txBody>
      </p:sp>
    </p:spTree>
    <p:extLst>
      <p:ext uri="{BB962C8B-B14F-4D97-AF65-F5344CB8AC3E}">
        <p14:creationId xmlns:p14="http://schemas.microsoft.com/office/powerpoint/2010/main" val="1533372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8AF88A-6640-4867-94DE-542B0E62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349680"/>
            <a:ext cx="10363200" cy="1362075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150471358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2DFFEB8-5E93-4365-9EDC-17C02A05B4C0}"/>
              </a:ext>
            </a:extLst>
          </p:cNvPr>
          <p:cNvSpPr/>
          <p:nvPr/>
        </p:nvSpPr>
        <p:spPr>
          <a:xfrm>
            <a:off x="7921024" y="1272917"/>
            <a:ext cx="3515601" cy="3515601"/>
          </a:xfrm>
          <a:prstGeom prst="ellipse">
            <a:avLst/>
          </a:prstGeom>
          <a:gradFill flip="none" rotWithShape="1">
            <a:gsLst>
              <a:gs pos="50000">
                <a:schemeClr val="bg2"/>
              </a:gs>
              <a:gs pos="100000">
                <a:srgbClr val="8DD0F7"/>
              </a:gs>
            </a:gsLst>
            <a:path path="circle">
              <a:fillToRect l="50000" t="50000" r="50000" b="50000"/>
            </a:path>
            <a:tileRect/>
          </a:gradFill>
          <a:ln w="25400">
            <a:solidFill>
              <a:srgbClr val="00B0F0"/>
            </a:solidFill>
          </a:ln>
          <a:effectLst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C4488-FB7C-7649-B2BA-E7AE0AF5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084" y="2349680"/>
            <a:ext cx="10363200" cy="1362075"/>
          </a:xfrm>
        </p:spPr>
        <p:txBody>
          <a:bodyPr/>
          <a:lstStyle/>
          <a:p>
            <a:r>
              <a:rPr lang="en-US" dirty="0"/>
              <a:t>Developmental Origins</a:t>
            </a:r>
            <a:br>
              <a:rPr lang="en-US" dirty="0"/>
            </a:br>
            <a:r>
              <a:rPr lang="en-US" dirty="0"/>
              <a:t>and the Brain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C8E26-0482-4705-A855-6F88EE4D8D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8206173" y="1651494"/>
            <a:ext cx="2971806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2639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8651-C7BF-4978-94ED-EB1EC74B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Neural Development Is Important—Immediately and Later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814396-C248-6545-9515-E2D159350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sz="2000" b="1" dirty="0"/>
              <a:t>Early years </a:t>
            </a:r>
            <a:r>
              <a:rPr lang="en-US" sz="2000" dirty="0"/>
              <a:t>(fetal to 3 years): Development and sensitivity of early neural systems to extrinsic influences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b="1" dirty="0"/>
              <a:t>Primary systems 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Learning and memory (hippocampus/striatum)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1800" dirty="0"/>
              <a:t>Speed of processing (myelination)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1800" dirty="0"/>
              <a:t>Reward (dopamine/serotonin)</a:t>
            </a:r>
          </a:p>
          <a:p>
            <a:pPr lvl="0">
              <a:spcBef>
                <a:spcPts val="1200"/>
              </a:spcBef>
              <a:spcAft>
                <a:spcPts val="300"/>
              </a:spcAft>
            </a:pPr>
            <a:r>
              <a:rPr lang="en-US" sz="2000" dirty="0"/>
              <a:t>Later developing higher order neural systems: Rely on early developing neural systems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b="1" dirty="0"/>
              <a:t>Prefrontal Cortex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Initial connectivity from HC, striatum (early in life)</a:t>
            </a:r>
          </a:p>
          <a:p>
            <a:pPr lvl="3"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Examples: </a:t>
            </a:r>
            <a:r>
              <a:rPr lang="en-US" dirty="0"/>
              <a:t>Prematurity, IUGR, newborn ID</a:t>
            </a:r>
          </a:p>
          <a:p>
            <a:pPr lvl="2">
              <a:spcBef>
                <a:spcPts val="600"/>
              </a:spcBef>
              <a:spcAft>
                <a:spcPts val="300"/>
              </a:spcAft>
            </a:pPr>
            <a:r>
              <a:rPr lang="en-US" sz="1800" dirty="0"/>
              <a:t>Maintenance (throughout development)</a:t>
            </a:r>
          </a:p>
          <a:p>
            <a:pPr lvl="3"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solidFill>
                  <a:schemeClr val="tx2">
                    <a:lumMod val="65000"/>
                    <a:lumOff val="35000"/>
                  </a:schemeClr>
                </a:solidFill>
              </a:rPr>
              <a:t>Example: </a:t>
            </a:r>
            <a:r>
              <a:rPr lang="en-US" dirty="0"/>
              <a:t>Preschool development programs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6D825B-428A-D24B-B1B1-6FAFCB598D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Wachs</a:t>
            </a:r>
            <a:r>
              <a:rPr lang="en-US" dirty="0"/>
              <a:t> TD, et al. </a:t>
            </a:r>
            <a:r>
              <a:rPr lang="en-US" i="1" dirty="0"/>
              <a:t>Ann N Y </a:t>
            </a:r>
            <a:r>
              <a:rPr lang="en-US" i="1" dirty="0" err="1"/>
              <a:t>Acad</a:t>
            </a:r>
            <a:r>
              <a:rPr lang="en-US" i="1" dirty="0"/>
              <a:t> Sci. </a:t>
            </a:r>
            <a:r>
              <a:rPr lang="en-US" dirty="0"/>
              <a:t>2014;1308:89-106.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FEE989-DA07-6B42-B803-6D838058A1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/>
              <a:t>HC, hippocampus; ID, iron deficient; IUGR, intrauterine growth restriction.</a:t>
            </a:r>
          </a:p>
        </p:txBody>
      </p:sp>
    </p:spTree>
    <p:extLst>
      <p:ext uri="{BB962C8B-B14F-4D97-AF65-F5344CB8AC3E}">
        <p14:creationId xmlns:p14="http://schemas.microsoft.com/office/powerpoint/2010/main" val="4130934009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4832C6-6A45-4D91-B881-88A01292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57315"/>
            <a:ext cx="11682153" cy="1143000"/>
          </a:xfrm>
        </p:spPr>
        <p:txBody>
          <a:bodyPr/>
          <a:lstStyle/>
          <a:p>
            <a:r>
              <a:rPr lang="en-US" dirty="0"/>
              <a:t>Developing Human Brain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DF7F64-9376-4331-95D8-07D4AE384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83" y="1126833"/>
            <a:ext cx="11551434" cy="463665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283D6-55A0-4E6A-A81E-D4039F7DB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Cowan MW. The development of the brain. </a:t>
            </a:r>
            <a:r>
              <a:rPr lang="en-US" i="1" dirty="0"/>
              <a:t>Sci Am</a:t>
            </a:r>
            <a:r>
              <a:rPr lang="en-US" dirty="0"/>
              <a:t>. 1979;241:113-133. Illustration by Tom Prentiss. Reproduced with permission from Springer Nature America, Inc. </a:t>
            </a:r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©</a:t>
            </a:r>
            <a:r>
              <a:rPr lang="en-US" dirty="0">
                <a:cs typeface="Arial" panose="020B0604020202020204" pitchFamily="34" charset="0"/>
              </a:rPr>
              <a:t> 1979 Scientific American, a division of Springer Nature America,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53158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980677B-2CD2-4AAD-A3E5-5E7B43FBE22C}"/>
              </a:ext>
            </a:extLst>
          </p:cNvPr>
          <p:cNvSpPr/>
          <p:nvPr/>
        </p:nvSpPr>
        <p:spPr>
          <a:xfrm>
            <a:off x="8220362" y="1004451"/>
            <a:ext cx="1295915" cy="497840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85365B-A48C-4836-86C2-99CEB1B7EE8C}"/>
              </a:ext>
            </a:extLst>
          </p:cNvPr>
          <p:cNvSpPr/>
          <p:nvPr/>
        </p:nvSpPr>
        <p:spPr>
          <a:xfrm>
            <a:off x="6454213" y="1004451"/>
            <a:ext cx="1766150" cy="4978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469D53-2582-4062-9629-AA95C529E601}"/>
              </a:ext>
            </a:extLst>
          </p:cNvPr>
          <p:cNvSpPr/>
          <p:nvPr/>
        </p:nvSpPr>
        <p:spPr>
          <a:xfrm>
            <a:off x="886691" y="1004451"/>
            <a:ext cx="5567522" cy="4978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8D8A4-69C9-424C-96CD-46C0DB93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Brain Development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A89920F-90ED-4AB3-9B03-A7401F81C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715" y="1253384"/>
            <a:ext cx="11686029" cy="472508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1EA56-977D-4377-AB62-D2F88F41E6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Thompson RA, Nelson CA. </a:t>
            </a:r>
            <a:r>
              <a:rPr lang="en-US" i="1" dirty="0"/>
              <a:t>Am Psychol</a:t>
            </a:r>
            <a:r>
              <a:rPr lang="en-US" dirty="0"/>
              <a:t>. 2001;56:5–15. Reproduced with permission of the American Psychological Association.</a:t>
            </a:r>
          </a:p>
        </p:txBody>
      </p:sp>
      <p:sp>
        <p:nvSpPr>
          <p:cNvPr id="12" name="Line 3">
            <a:extLst>
              <a:ext uri="{FF2B5EF4-FFF2-40B4-BE49-F238E27FC236}">
                <a16:creationId xmlns:a16="http://schemas.microsoft.com/office/drawing/2014/main" id="{E81B7D26-27E5-4492-AC35-B1969F4B06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3027" y="4378032"/>
            <a:ext cx="0" cy="609600"/>
          </a:xfrm>
          <a:prstGeom prst="line">
            <a:avLst/>
          </a:prstGeom>
          <a:noFill/>
          <a:ln w="47625">
            <a:solidFill>
              <a:srgbClr val="9E1F6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3">
            <a:extLst>
              <a:ext uri="{FF2B5EF4-FFF2-40B4-BE49-F238E27FC236}">
                <a16:creationId xmlns:a16="http://schemas.microsoft.com/office/drawing/2014/main" id="{8CAE797A-84CF-4471-852D-583510602A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80079" y="4100938"/>
            <a:ext cx="10239" cy="932871"/>
          </a:xfrm>
          <a:prstGeom prst="line">
            <a:avLst/>
          </a:prstGeom>
          <a:noFill/>
          <a:ln w="47625">
            <a:solidFill>
              <a:srgbClr val="9E1F6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3">
            <a:extLst>
              <a:ext uri="{FF2B5EF4-FFF2-40B4-BE49-F238E27FC236}">
                <a16:creationId xmlns:a16="http://schemas.microsoft.com/office/drawing/2014/main" id="{9046B2FB-E956-4DD1-8038-11FBEB44C2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0410" y="2627740"/>
            <a:ext cx="0" cy="609600"/>
          </a:xfrm>
          <a:prstGeom prst="line">
            <a:avLst/>
          </a:prstGeom>
          <a:noFill/>
          <a:ln w="47625">
            <a:solidFill>
              <a:srgbClr val="9E1F6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3">
            <a:extLst>
              <a:ext uri="{FF2B5EF4-FFF2-40B4-BE49-F238E27FC236}">
                <a16:creationId xmlns:a16="http://schemas.microsoft.com/office/drawing/2014/main" id="{14774706-41AA-46A4-982B-AA9E1ACFF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5818" y="1006762"/>
            <a:ext cx="0" cy="489528"/>
          </a:xfrm>
          <a:prstGeom prst="line">
            <a:avLst/>
          </a:prstGeom>
          <a:noFill/>
          <a:ln w="47625">
            <a:solidFill>
              <a:srgbClr val="9E1F6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Line 3">
            <a:extLst>
              <a:ext uri="{FF2B5EF4-FFF2-40B4-BE49-F238E27FC236}">
                <a16:creationId xmlns:a16="http://schemas.microsoft.com/office/drawing/2014/main" id="{E29A618C-4D24-41F4-863C-2CA663B44A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6146" y="1579415"/>
            <a:ext cx="0" cy="632691"/>
          </a:xfrm>
          <a:prstGeom prst="line">
            <a:avLst/>
          </a:prstGeom>
          <a:noFill/>
          <a:ln w="47625">
            <a:solidFill>
              <a:srgbClr val="9E1F63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338741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9EB1A-732F-4547-B66B-9A2FCCCD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Nutrition in Brain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447D-6FD1-B341-ADC7-EE4F549D0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Brain is developing in the late fetal and early neonatal period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Regionalized process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At risk: Hippocampus, myelination, neurotransmitters</a:t>
            </a:r>
          </a:p>
          <a:p>
            <a:pPr lvl="0"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Highly metabolic process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60% of total body O</a:t>
            </a:r>
            <a:r>
              <a:rPr lang="en-US" baseline="-25000" dirty="0"/>
              <a:t>2</a:t>
            </a:r>
            <a:r>
              <a:rPr lang="en-US" dirty="0"/>
              <a:t> consumption</a:t>
            </a:r>
            <a:r>
              <a:rPr lang="en-US" baseline="30000" dirty="0"/>
              <a:t>†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Reliant on metabolic substrates (nutrients) that support metabolism </a:t>
            </a:r>
            <a:br>
              <a:rPr lang="en-US" dirty="0"/>
            </a:br>
            <a:r>
              <a:rPr lang="en-US" dirty="0"/>
              <a:t>(eg, O</a:t>
            </a:r>
            <a:r>
              <a:rPr lang="en-US" baseline="-25000" dirty="0"/>
              <a:t>2</a:t>
            </a:r>
            <a:r>
              <a:rPr lang="en-US" dirty="0"/>
              <a:t>, glucose, amino acids, iron, copper, iodine)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589D1-F4AE-5A48-A998-C89CF2DA7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†</a:t>
            </a:r>
            <a:r>
              <a:rPr lang="en-US" dirty="0" err="1"/>
              <a:t>Kuzawa</a:t>
            </a:r>
            <a:r>
              <a:rPr lang="en-US" dirty="0"/>
              <a:t> CW. </a:t>
            </a:r>
            <a:r>
              <a:rPr lang="en-US" i="1" dirty="0"/>
              <a:t>Am J Phys </a:t>
            </a:r>
            <a:r>
              <a:rPr lang="en-US" i="1" dirty="0" err="1"/>
              <a:t>Anthropol</a:t>
            </a:r>
            <a:r>
              <a:rPr lang="en-US" i="1" dirty="0"/>
              <a:t>. </a:t>
            </a:r>
            <a:r>
              <a:rPr lang="en-US" dirty="0"/>
              <a:t>1998;Suppl 27:177-209.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35407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87A4-EA73-6F43-B2F9-6E671F8F6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and Brain: Importance of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7386C-7FE8-3648-B5C6-4B577807A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Brain is not a homogenous organ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Regions (cortex, hippocampus, striatum, cerebellum)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Processes (myelin, neurotransmitters)</a:t>
            </a:r>
          </a:p>
          <a:p>
            <a:pPr lvl="0"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All have </a:t>
            </a:r>
            <a:r>
              <a:rPr lang="en-US" u="sng" dirty="0"/>
              <a:t>different</a:t>
            </a:r>
            <a:r>
              <a:rPr lang="en-US" dirty="0"/>
              <a:t> developmental trajectories</a:t>
            </a:r>
          </a:p>
          <a:p>
            <a:pPr lvl="0">
              <a:spcBef>
                <a:spcPts val="2400"/>
              </a:spcBef>
              <a:spcAft>
                <a:spcPts val="600"/>
              </a:spcAft>
            </a:pPr>
            <a:r>
              <a:rPr lang="en-US" dirty="0"/>
              <a:t>Vulnerability to nutrient deficit is based on 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When nutrient deficit occurs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Region’s requirement for that nutrient at that time</a:t>
            </a:r>
          </a:p>
        </p:txBody>
      </p:sp>
    </p:spTree>
    <p:extLst>
      <p:ext uri="{BB962C8B-B14F-4D97-AF65-F5344CB8AC3E}">
        <p14:creationId xmlns:p14="http://schemas.microsoft.com/office/powerpoint/2010/main" val="2896727028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55F9B-FD01-4083-8FAE-906162C1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 That Affect Early Brain Development and Later Adult Function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47D9D-D420-43BD-9160-6F999E054D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Cusick SE,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</a:t>
            </a:r>
            <a:r>
              <a:rPr lang="en-US" dirty="0"/>
              <a:t> 2016;175:16–21.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F8A5C-20DD-433A-B952-D0ED2C07AC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9977" y="4998716"/>
            <a:ext cx="6688107" cy="96139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b="1" baseline="30000" dirty="0">
                <a:solidFill>
                  <a:srgbClr val="1B75BC"/>
                </a:solidFill>
              </a:rPr>
              <a:t>1</a:t>
            </a:r>
            <a:r>
              <a:rPr lang="en-US" sz="1800" b="1" dirty="0">
                <a:solidFill>
                  <a:srgbClr val="1B75BC"/>
                </a:solidFill>
              </a:rPr>
              <a:t>Exhibits critical/sensitive period for neurodevelopment</a:t>
            </a:r>
          </a:p>
          <a:p>
            <a:pPr>
              <a:spcAft>
                <a:spcPts val="600"/>
              </a:spcAft>
            </a:pPr>
            <a:r>
              <a:rPr lang="en-US" sz="1800" b="1" baseline="30000" dirty="0">
                <a:solidFill>
                  <a:srgbClr val="1B75BC"/>
                </a:solidFill>
              </a:rPr>
              <a:t>2</a:t>
            </a:r>
            <a:r>
              <a:rPr lang="en-US" sz="1800" b="1" dirty="0">
                <a:solidFill>
                  <a:srgbClr val="1B75BC"/>
                </a:solidFill>
              </a:rPr>
              <a:t>Early deficiency results in long-term dysfunction</a:t>
            </a:r>
          </a:p>
          <a:p>
            <a:pPr>
              <a:spcAft>
                <a:spcPts val="600"/>
              </a:spcAft>
            </a:pPr>
            <a:r>
              <a:rPr lang="en-US" sz="1800" b="1" baseline="30000" dirty="0">
                <a:solidFill>
                  <a:srgbClr val="1B75BC"/>
                </a:solidFill>
              </a:rPr>
              <a:t>3</a:t>
            </a:r>
            <a:r>
              <a:rPr lang="en-US" sz="1800" b="1" dirty="0">
                <a:solidFill>
                  <a:srgbClr val="1B75BC"/>
                </a:solidFill>
              </a:rPr>
              <a:t>Evidence for epigenetic mechanism</a:t>
            </a:r>
          </a:p>
          <a:p>
            <a:pPr>
              <a:spcAft>
                <a:spcPts val="600"/>
              </a:spcAft>
            </a:pPr>
            <a:endParaRPr lang="en-US" sz="1800" b="1" dirty="0">
              <a:solidFill>
                <a:srgbClr val="1B75BC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25F25A-E8B9-4775-9C17-DD267849997D}"/>
              </a:ext>
            </a:extLst>
          </p:cNvPr>
          <p:cNvSpPr txBox="1">
            <a:spLocks/>
          </p:cNvSpPr>
          <p:nvPr/>
        </p:nvSpPr>
        <p:spPr>
          <a:xfrm>
            <a:off x="254924" y="1422691"/>
            <a:ext cx="5742432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Macronutrients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40722D-A810-4758-9CBA-9BBA05562541}"/>
              </a:ext>
            </a:extLst>
          </p:cNvPr>
          <p:cNvSpPr txBox="1">
            <a:spLocks/>
          </p:cNvSpPr>
          <p:nvPr/>
        </p:nvSpPr>
        <p:spPr>
          <a:xfrm>
            <a:off x="254924" y="2062455"/>
            <a:ext cx="5742432" cy="14536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Protein</a:t>
            </a:r>
            <a:r>
              <a:rPr lang="en-US" sz="2200" baseline="30000" dirty="0"/>
              <a:t>1,2</a:t>
            </a:r>
            <a:endParaRPr lang="en-US" sz="2200" dirty="0"/>
          </a:p>
          <a:p>
            <a:pPr marL="457200" lvl="1" indent="-228600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Fats (LC-PUFA)</a:t>
            </a:r>
            <a:r>
              <a:rPr lang="en-US" sz="2200" baseline="30000" dirty="0"/>
              <a:t>1,2,3</a:t>
            </a:r>
            <a:endParaRPr lang="en-US" sz="2200" dirty="0"/>
          </a:p>
          <a:p>
            <a:pPr marL="457200" lvl="1" indent="-228600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Glucose</a:t>
            </a:r>
            <a:r>
              <a:rPr lang="en-US" sz="2200" baseline="30000" dirty="0"/>
              <a:t>1,2</a:t>
            </a: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247C0CD-7F2F-4913-B3CE-3232917BBD5F}"/>
              </a:ext>
            </a:extLst>
          </p:cNvPr>
          <p:cNvSpPr txBox="1">
            <a:spLocks/>
          </p:cNvSpPr>
          <p:nvPr/>
        </p:nvSpPr>
        <p:spPr>
          <a:xfrm>
            <a:off x="254924" y="3483925"/>
            <a:ext cx="5742432" cy="639762"/>
          </a:xfrm>
          <a:prstGeom prst="rect">
            <a:avLst/>
          </a:prstGeom>
        </p:spPr>
        <p:txBody>
          <a:bodyPr anchor="ctr"/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Micronutrients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0A49B6-FAD0-498A-95FB-E96F0D345C92}"/>
              </a:ext>
            </a:extLst>
          </p:cNvPr>
          <p:cNvSpPr txBox="1">
            <a:spLocks/>
          </p:cNvSpPr>
          <p:nvPr/>
        </p:nvSpPr>
        <p:spPr>
          <a:xfrm>
            <a:off x="254924" y="4036598"/>
            <a:ext cx="5742432" cy="17429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Iron</a:t>
            </a:r>
            <a:r>
              <a:rPr lang="en-US" sz="2200" baseline="30000" dirty="0"/>
              <a:t>1,2,3</a:t>
            </a:r>
            <a:endParaRPr lang="en-US" sz="2200" dirty="0"/>
          </a:p>
          <a:p>
            <a:pPr marL="457200" lvl="1" indent="-228600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Zinc</a:t>
            </a:r>
            <a:r>
              <a:rPr lang="en-US" sz="2200" baseline="30000" dirty="0"/>
              <a:t>1,2</a:t>
            </a:r>
            <a:endParaRPr lang="en-US" sz="2200" dirty="0"/>
          </a:p>
          <a:p>
            <a:pPr marL="457200" lvl="1" indent="-228600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Copper</a:t>
            </a:r>
            <a:r>
              <a:rPr lang="en-US" sz="2200" baseline="30000" dirty="0"/>
              <a:t>1,2</a:t>
            </a:r>
            <a:endParaRPr lang="en-US" sz="2200" dirty="0"/>
          </a:p>
          <a:p>
            <a:pPr marL="457200" lvl="1" indent="-228600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Iodine (Thyroid)</a:t>
            </a:r>
            <a:r>
              <a:rPr lang="en-US" sz="2200" baseline="30000" dirty="0"/>
              <a:t>1,2</a:t>
            </a:r>
            <a:endParaRPr lang="en-US" sz="220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B2AC41-ED8B-451B-A284-C98CE67D13D5}"/>
              </a:ext>
            </a:extLst>
          </p:cNvPr>
          <p:cNvSpPr txBox="1">
            <a:spLocks/>
          </p:cNvSpPr>
          <p:nvPr/>
        </p:nvSpPr>
        <p:spPr>
          <a:xfrm>
            <a:off x="6578229" y="1422373"/>
            <a:ext cx="5369894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None/>
              <a:defRPr sz="2800" b="1">
                <a:solidFill>
                  <a:srgbClr val="333333"/>
                </a:solidFill>
              </a:defRPr>
            </a:lvl1pPr>
            <a:lvl2pPr marL="742950" indent="-285750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400">
                <a:solidFill>
                  <a:srgbClr val="333333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2000">
                <a:solidFill>
                  <a:srgbClr val="333333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>
                <a:solidFill>
                  <a:srgbClr val="333333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Vitamins/Cofactors 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CE940C6-69AA-4DC3-8435-372D2CCC03D7}"/>
              </a:ext>
            </a:extLst>
          </p:cNvPr>
          <p:cNvSpPr txBox="1">
            <a:spLocks/>
          </p:cNvSpPr>
          <p:nvPr/>
        </p:nvSpPr>
        <p:spPr>
          <a:xfrm>
            <a:off x="6578229" y="1954504"/>
            <a:ext cx="5448308" cy="20820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Arial" panose="020B0604020202020204" pitchFamily="34" charset="0"/>
              <a:buChar char="»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9E1F63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28600">
              <a:spcBef>
                <a:spcPts val="600"/>
              </a:spcBef>
              <a:spcAft>
                <a:spcPts val="300"/>
              </a:spcAft>
            </a:pPr>
            <a:r>
              <a:rPr lang="en-US" sz="2200" dirty="0"/>
              <a:t>B vitamins (B6, B12</a:t>
            </a:r>
            <a:r>
              <a:rPr lang="en-US" sz="2200" baseline="30000" dirty="0"/>
              <a:t>1</a:t>
            </a:r>
            <a:r>
              <a:rPr lang="en-US" sz="2200" dirty="0"/>
              <a:t>)</a:t>
            </a:r>
          </a:p>
          <a:p>
            <a:pPr marL="457200" lvl="1" indent="-228600">
              <a:spcBef>
                <a:spcPts val="600"/>
              </a:spcBef>
              <a:spcAft>
                <a:spcPts val="300"/>
              </a:spcAft>
            </a:pPr>
            <a:r>
              <a:rPr lang="en-US" sz="2200" dirty="0"/>
              <a:t>Vitamin A</a:t>
            </a:r>
          </a:p>
          <a:p>
            <a:pPr marL="457200" lvl="1" indent="-228600">
              <a:spcBef>
                <a:spcPts val="600"/>
              </a:spcBef>
              <a:spcAft>
                <a:spcPts val="300"/>
              </a:spcAft>
            </a:pPr>
            <a:r>
              <a:rPr lang="en-US" sz="2200" dirty="0"/>
              <a:t>Vitamin K</a:t>
            </a:r>
          </a:p>
          <a:p>
            <a:pPr marL="457200" lvl="1" indent="-228600">
              <a:spcBef>
                <a:spcPts val="600"/>
              </a:spcBef>
              <a:spcAft>
                <a:spcPts val="300"/>
              </a:spcAft>
            </a:pPr>
            <a:r>
              <a:rPr lang="en-US" sz="2200" dirty="0"/>
              <a:t>Folate</a:t>
            </a:r>
            <a:r>
              <a:rPr lang="en-US" sz="2200" baseline="30000" dirty="0"/>
              <a:t>1,2,3</a:t>
            </a:r>
            <a:endParaRPr lang="en-US" sz="2200" dirty="0"/>
          </a:p>
          <a:p>
            <a:pPr marL="457200" lvl="1" indent="-228600">
              <a:spcBef>
                <a:spcPts val="600"/>
              </a:spcBef>
              <a:spcAft>
                <a:spcPts val="300"/>
              </a:spcAft>
            </a:pPr>
            <a:r>
              <a:rPr lang="en-US" sz="2200" dirty="0"/>
              <a:t>Choline</a:t>
            </a:r>
            <a:r>
              <a:rPr lang="en-US" sz="2200" baseline="30000" dirty="0"/>
              <a:t>1,2,3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50709043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E22FABB-14B4-8645-86C3-7EF99B7C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Examples of Nutrients and </a:t>
            </a:r>
            <a:br>
              <a:rPr lang="en-US" dirty="0"/>
            </a:br>
            <a:r>
              <a:rPr lang="en-US" dirty="0"/>
              <a:t>Regional vs Global Perinatal Brain Effects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2731D0A7-7E8E-3B4C-A02D-FE0734A62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234939"/>
              </p:ext>
            </p:extLst>
          </p:nvPr>
        </p:nvGraphicFramePr>
        <p:xfrm>
          <a:off x="1018902" y="1343025"/>
          <a:ext cx="10189029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96343">
                  <a:extLst>
                    <a:ext uri="{9D8B030D-6E8A-4147-A177-3AD203B41FA5}">
                      <a16:colId xmlns:a16="http://schemas.microsoft.com/office/drawing/2014/main" val="264711138"/>
                    </a:ext>
                  </a:extLst>
                </a:gridCol>
                <a:gridCol w="3396343">
                  <a:extLst>
                    <a:ext uri="{9D8B030D-6E8A-4147-A177-3AD203B41FA5}">
                      <a16:colId xmlns:a16="http://schemas.microsoft.com/office/drawing/2014/main" val="461898183"/>
                    </a:ext>
                  </a:extLst>
                </a:gridCol>
                <a:gridCol w="3396343">
                  <a:extLst>
                    <a:ext uri="{9D8B030D-6E8A-4147-A177-3AD203B41FA5}">
                      <a16:colId xmlns:a16="http://schemas.microsoft.com/office/drawing/2014/main" val="3956383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Nutrient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Brain Requirement for Nutrient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Affected Areas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6724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Protein-energy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Cell proliferation,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Cell differentiation,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Synaptogenesis,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Growth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Global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Cortex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Hippocampus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6102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Iron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Myelin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Dopamine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White matter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Striatal-frontal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Hippocampal-frontal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94149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Zinc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DNA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Neurotransmitter release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Autonomic NS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Hippocampus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Cerebellum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30602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LC-PUFAs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Synaptogenesis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Myelin</a:t>
                      </a:r>
                    </a:p>
                  </a:txBody>
                  <a:tcPr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Eye</a:t>
                      </a:r>
                      <a:br>
                        <a:rPr lang="en-US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Cortex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277250"/>
                  </a:ext>
                </a:extLst>
              </a:tr>
            </a:tbl>
          </a:graphicData>
        </a:graphic>
      </p:graphicFrame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CAA81D-1BC3-9D41-B6A9-408334466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Georgieff</a:t>
            </a:r>
            <a:r>
              <a:rPr lang="en-US" dirty="0"/>
              <a:t> MK. </a:t>
            </a:r>
            <a:r>
              <a:rPr lang="en-US" i="1" dirty="0"/>
              <a:t>Am J </a:t>
            </a:r>
            <a:r>
              <a:rPr lang="en-US" i="1" dirty="0" err="1"/>
              <a:t>Clin</a:t>
            </a:r>
            <a:r>
              <a:rPr lang="en-US" i="1" dirty="0"/>
              <a:t> </a:t>
            </a:r>
            <a:r>
              <a:rPr lang="en-US" i="1" dirty="0" err="1"/>
              <a:t>Nutr</a:t>
            </a:r>
            <a:r>
              <a:rPr lang="en-US" i="1" dirty="0"/>
              <a:t>. </a:t>
            </a:r>
            <a:r>
              <a:rPr lang="en-US" dirty="0"/>
              <a:t>2007</a:t>
            </a:r>
            <a:r>
              <a:rPr lang="en-US" i="1" dirty="0"/>
              <a:t>;</a:t>
            </a:r>
            <a:r>
              <a:rPr lang="en-US" dirty="0"/>
              <a:t>85:614S-620S.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9C9D9F-CEFF-DB40-A230-D2F34F520C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783856"/>
            <a:ext cx="11682077" cy="346075"/>
          </a:xfrm>
        </p:spPr>
        <p:txBody>
          <a:bodyPr/>
          <a:lstStyle/>
          <a:p>
            <a:r>
              <a:rPr lang="en-US" dirty="0"/>
              <a:t>ANS, autonomic nervous system; LC-PUFAs, long-chain polyunsaturated fatty acids. </a:t>
            </a:r>
          </a:p>
        </p:txBody>
      </p:sp>
    </p:spTree>
    <p:extLst>
      <p:ext uri="{BB962C8B-B14F-4D97-AF65-F5344CB8AC3E}">
        <p14:creationId xmlns:p14="http://schemas.microsoft.com/office/powerpoint/2010/main" val="2579703602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9E764-198C-9148-979A-56BD9CAFB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 for Long-Lasting Effects of Early Nutritional Status on Brain in Humans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AFEC8-4DA9-5F41-AD35-411198F14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925" y="1750423"/>
            <a:ext cx="5739476" cy="3902666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Outcomes of IUGRs</a:t>
            </a:r>
            <a:r>
              <a:rPr lang="en-US" sz="2000" baseline="30000" dirty="0"/>
              <a:t>1</a:t>
            </a:r>
            <a:endParaRPr lang="en-US" sz="2000" baseline="30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Lower IQ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Poorer verbal ability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Worse visual recognition memory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15% with mild neurodevelopmental abnormalities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30% increased risk of schizophrenia</a:t>
            </a:r>
            <a:r>
              <a:rPr lang="en-US" baseline="30000" dirty="0"/>
              <a:t>2</a:t>
            </a:r>
            <a:endParaRPr lang="en-US" baseline="30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E16A4-68CB-AA46-A7FA-AB9BAA7D9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50423"/>
            <a:ext cx="5742432" cy="3902666"/>
          </a:xfrm>
        </p:spPr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Guatemalan studies </a:t>
            </a:r>
            <a:r>
              <a:rPr lang="en-US" dirty="0"/>
              <a:t>show </a:t>
            </a:r>
            <a:br>
              <a:rPr lang="en-US" dirty="0"/>
            </a:br>
            <a:r>
              <a:rPr lang="en-US" dirty="0"/>
              <a:t>effects 25 years after protein supplementation in childhood</a:t>
            </a:r>
            <a:r>
              <a:rPr lang="en-US" sz="1800" baseline="30000" dirty="0"/>
              <a:t>3</a:t>
            </a:r>
            <a:endParaRPr lang="en-US" sz="18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300" b="1" dirty="0"/>
              <a:t>Fetal iron deficiency </a:t>
            </a:r>
            <a:r>
              <a:rPr lang="en-US" sz="2300" dirty="0"/>
              <a:t>increases risk of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Schizophrenia</a:t>
            </a:r>
            <a:r>
              <a:rPr lang="en-US" baseline="30000" dirty="0"/>
              <a:t>4</a:t>
            </a:r>
            <a:r>
              <a:rPr lang="en-US" sz="2400" baseline="30000" dirty="0"/>
              <a:t> </a:t>
            </a:r>
            <a:endParaRPr lang="en-US" sz="2200" baseline="30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Autism</a:t>
            </a:r>
            <a:r>
              <a:rPr lang="en-US" baseline="30000" dirty="0"/>
              <a:t>5</a:t>
            </a: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Depression/anxiety</a:t>
            </a:r>
            <a:r>
              <a:rPr lang="en-US" baseline="30000" dirty="0"/>
              <a:t>6</a:t>
            </a: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Poorer executive function</a:t>
            </a:r>
            <a:r>
              <a:rPr lang="en-US" baseline="30000" dirty="0"/>
              <a:t>7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2FC178-E2D9-7D46-B21A-98D6B08C04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96712"/>
            <a:ext cx="11682077" cy="271462"/>
          </a:xfrm>
        </p:spPr>
        <p:txBody>
          <a:bodyPr/>
          <a:lstStyle/>
          <a:p>
            <a:r>
              <a:rPr lang="en-US" dirty="0"/>
              <a:t>ID, iron deficient; IUGR, intrauterine growth restriction.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5D964D-1B7D-5A4B-BB98-2C6B6849D8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dirty="0"/>
              <a:t>Strauss RS,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</a:t>
            </a:r>
            <a:r>
              <a:rPr lang="en-US" dirty="0"/>
              <a:t> 1998;133(:67-72. </a:t>
            </a:r>
            <a:r>
              <a:rPr lang="en-US" b="1" dirty="0"/>
              <a:t>2. </a:t>
            </a:r>
            <a:r>
              <a:rPr lang="en-US" dirty="0"/>
              <a:t>Eide MG, et al. </a:t>
            </a:r>
            <a:r>
              <a:rPr lang="en-US" i="1" dirty="0" err="1"/>
              <a:t>Psychol</a:t>
            </a:r>
            <a:r>
              <a:rPr lang="en-US" i="1" dirty="0"/>
              <a:t> Med. </a:t>
            </a:r>
            <a:r>
              <a:rPr lang="en-US" dirty="0"/>
              <a:t>2013;43:2057-66. </a:t>
            </a:r>
            <a:r>
              <a:rPr lang="en-US" b="1" dirty="0"/>
              <a:t>3. </a:t>
            </a:r>
            <a:r>
              <a:rPr lang="en-US" dirty="0"/>
              <a:t>Pollitt E, et al. </a:t>
            </a:r>
            <a:r>
              <a:rPr lang="en-US" i="1" dirty="0"/>
              <a:t>J </a:t>
            </a:r>
            <a:r>
              <a:rPr lang="en-US" i="1" dirty="0" err="1"/>
              <a:t>Nutr</a:t>
            </a:r>
            <a:r>
              <a:rPr lang="en-US" i="1" dirty="0"/>
              <a:t>.</a:t>
            </a:r>
            <a:r>
              <a:rPr lang="en-US" dirty="0"/>
              <a:t> 1995;125:1111S-1118S. </a:t>
            </a:r>
            <a:r>
              <a:rPr lang="en-US" b="1" dirty="0"/>
              <a:t>4. </a:t>
            </a:r>
            <a:r>
              <a:rPr lang="en-US" dirty="0" err="1"/>
              <a:t>Insel</a:t>
            </a:r>
            <a:r>
              <a:rPr lang="en-US" dirty="0"/>
              <a:t> BJ, et al. </a:t>
            </a:r>
            <a:r>
              <a:rPr lang="en-US" i="1" dirty="0"/>
              <a:t>Arch Gen Psychiatry.</a:t>
            </a:r>
            <a:r>
              <a:rPr lang="en-US" dirty="0"/>
              <a:t> 2008;65:1136-44. </a:t>
            </a:r>
            <a:r>
              <a:rPr lang="en-US" b="1" dirty="0"/>
              <a:t>5. </a:t>
            </a:r>
            <a:r>
              <a:rPr lang="en-US" dirty="0"/>
              <a:t>Schmidt RJ, et al. </a:t>
            </a:r>
            <a:r>
              <a:rPr lang="en-US" i="1" dirty="0"/>
              <a:t>Am J Epidemiol. </a:t>
            </a:r>
            <a:r>
              <a:rPr lang="en-US" dirty="0"/>
              <a:t>2014;180:890-900. </a:t>
            </a:r>
            <a:r>
              <a:rPr lang="en-US" b="1" dirty="0"/>
              <a:t>6. </a:t>
            </a:r>
            <a:r>
              <a:rPr lang="en-US" dirty="0" err="1"/>
              <a:t>Lozoff</a:t>
            </a:r>
            <a:r>
              <a:rPr lang="en-US" dirty="0"/>
              <a:t> B, et al. </a:t>
            </a:r>
            <a:r>
              <a:rPr lang="en-US" i="1" dirty="0"/>
              <a:t>Pediatrics.</a:t>
            </a:r>
            <a:r>
              <a:rPr lang="en-US" dirty="0"/>
              <a:t> 2000;105:E51. </a:t>
            </a:r>
            <a:r>
              <a:rPr lang="en-US" b="1" dirty="0"/>
              <a:t>7. </a:t>
            </a:r>
            <a:r>
              <a:rPr lang="en-US" dirty="0" err="1"/>
              <a:t>Lukowski</a:t>
            </a:r>
            <a:r>
              <a:rPr lang="en-US" dirty="0"/>
              <a:t> AF, et al. </a:t>
            </a:r>
            <a:r>
              <a:rPr lang="en-US" i="1" dirty="0" err="1"/>
              <a:t>Nutr</a:t>
            </a:r>
            <a:r>
              <a:rPr lang="en-US" i="1" dirty="0"/>
              <a:t> </a:t>
            </a:r>
            <a:r>
              <a:rPr lang="en-US" i="1" dirty="0" err="1"/>
              <a:t>Neurosci</a:t>
            </a:r>
            <a:r>
              <a:rPr lang="en-US" i="1" dirty="0"/>
              <a:t>.</a:t>
            </a:r>
            <a:r>
              <a:rPr lang="en-US" dirty="0"/>
              <a:t> 2010;13:54-70.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467B33D-BE06-4FBA-B7C2-1EBFEE8614CF}"/>
              </a:ext>
            </a:extLst>
          </p:cNvPr>
          <p:cNvCxnSpPr>
            <a:cxnSpLocks/>
          </p:cNvCxnSpPr>
          <p:nvPr/>
        </p:nvCxnSpPr>
        <p:spPr>
          <a:xfrm>
            <a:off x="265970" y="1311139"/>
            <a:ext cx="11671110" cy="1"/>
          </a:xfrm>
          <a:prstGeom prst="line">
            <a:avLst/>
          </a:prstGeom>
          <a:ln w="25400" cap="rnd">
            <a:gradFill>
              <a:gsLst>
                <a:gs pos="0">
                  <a:srgbClr val="9E1F63"/>
                </a:gs>
                <a:gs pos="100000">
                  <a:schemeClr val="bg2">
                    <a:lumMod val="85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182315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6D9F-36A5-A048-B1F7-B9924248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Postnatal Failure to Gain Weight after IUGR on 7-year IQ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DED7E-7094-E643-8758-A885830168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Pylipow</a:t>
            </a:r>
            <a:r>
              <a:rPr lang="en-US" dirty="0"/>
              <a:t> M,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</a:t>
            </a:r>
            <a:r>
              <a:rPr lang="en-US" dirty="0"/>
              <a:t> 2009;154:201-6.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F38F5-2305-A04B-B647-95A43D104B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IUGR, intrauterine growth restriction.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9FB0F422-91D4-BC4E-BBB6-975A13A28B1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364221"/>
              </p:ext>
            </p:extLst>
          </p:nvPr>
        </p:nvGraphicFramePr>
        <p:xfrm>
          <a:off x="2710978" y="939927"/>
          <a:ext cx="6770045" cy="490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Document" r:id="rId4" imgW="7772400" imgH="5632704" progId="Word.Document.8">
                  <p:embed/>
                </p:oleObj>
              </mc:Choice>
              <mc:Fallback>
                <p:oleObj name="Document" r:id="rId4" imgW="7772400" imgH="5632704" progId="Word.Document.8">
                  <p:embed/>
                  <p:pic>
                    <p:nvPicPr>
                      <p:cNvPr id="1105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978" y="939927"/>
                        <a:ext cx="6770045" cy="4906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8B195E-B94B-3E4B-860A-0F4FDED69728}"/>
              </a:ext>
            </a:extLst>
          </p:cNvPr>
          <p:cNvSpPr txBox="1"/>
          <p:nvPr/>
        </p:nvSpPr>
        <p:spPr>
          <a:xfrm rot="16200000">
            <a:off x="2291000" y="3267416"/>
            <a:ext cx="15152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333333"/>
                </a:solidFill>
              </a:rPr>
              <a:t>IQ at 7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4DB5E-36FC-644A-8831-0F226CF1D36E}"/>
              </a:ext>
            </a:extLst>
          </p:cNvPr>
          <p:cNvSpPr/>
          <p:nvPr/>
        </p:nvSpPr>
        <p:spPr>
          <a:xfrm>
            <a:off x="7451015" y="1808252"/>
            <a:ext cx="1992299" cy="2982500"/>
          </a:xfrm>
          <a:prstGeom prst="rect">
            <a:avLst/>
          </a:prstGeom>
          <a:solidFill>
            <a:srgbClr val="F0EE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6417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460B35-11EF-F64C-94C3-60D4F64D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Rigor and Reproducibility in Science Nutrition Research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7549A7-F58B-4DDB-BEFD-2CEEEC1B96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dirty="0"/>
              <a:t>Kroeger CM, et al. Am J Clin </a:t>
            </a:r>
            <a:r>
              <a:rPr lang="en-US" dirty="0" err="1"/>
              <a:t>Nutr</a:t>
            </a:r>
            <a:r>
              <a:rPr lang="en-US" dirty="0"/>
              <a:t>. 2018;107(3):484-494. </a:t>
            </a:r>
            <a:r>
              <a:rPr lang="en-US" b="1" dirty="0"/>
              <a:t>2. </a:t>
            </a:r>
            <a:r>
              <a:rPr lang="en-US" dirty="0"/>
              <a:t>Garza C, et al. Am J Clin </a:t>
            </a:r>
            <a:r>
              <a:rPr lang="en-US" dirty="0" err="1"/>
              <a:t>Nutr</a:t>
            </a:r>
            <a:r>
              <a:rPr lang="en-US" dirty="0"/>
              <a:t>. 2019;109(1):225-243. </a:t>
            </a:r>
            <a:r>
              <a:rPr lang="en-US" b="1" dirty="0"/>
              <a:t>3. </a:t>
            </a:r>
            <a:r>
              <a:rPr lang="en-US" dirty="0"/>
              <a:t>Ioannidis JPA. JAMA. 2018;320(10):969-970. </a:t>
            </a:r>
            <a:r>
              <a:rPr lang="en-US" b="1" dirty="0"/>
              <a:t>4. </a:t>
            </a:r>
            <a:r>
              <a:rPr lang="en-US" dirty="0"/>
              <a:t>Wood AC, Wren JD, Allison DB. JAMA </a:t>
            </a:r>
            <a:r>
              <a:rPr lang="en-US" dirty="0" err="1"/>
              <a:t>Pediatr</a:t>
            </a:r>
            <a:r>
              <a:rPr lang="en-US" dirty="0"/>
              <a:t>. 2019.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11162-566B-4741-AF94-53B73704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0" y="1273150"/>
            <a:ext cx="8735429" cy="11397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11071D-171B-BE4D-BCEC-B13589133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1943" y="2613893"/>
            <a:ext cx="8917182" cy="10584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93E740-A366-2C40-8373-4ADBE63AA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45" y="3873332"/>
            <a:ext cx="6389314" cy="900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66DB4B4D-555C-BD4F-A50C-1CABBB235B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144" y="4974982"/>
            <a:ext cx="6674706" cy="832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D0AB8-702E-43B3-963E-0CDBC96BB43F}"/>
              </a:ext>
            </a:extLst>
          </p:cNvPr>
          <p:cNvSpPr txBox="1"/>
          <p:nvPr/>
        </p:nvSpPr>
        <p:spPr>
          <a:xfrm>
            <a:off x="9136750" y="1273150"/>
            <a:ext cx="25234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4C4C4E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826EE-9677-4D5E-9454-13B2F4B8AB89}"/>
              </a:ext>
            </a:extLst>
          </p:cNvPr>
          <p:cNvSpPr txBox="1"/>
          <p:nvPr/>
        </p:nvSpPr>
        <p:spPr>
          <a:xfrm>
            <a:off x="11374502" y="2613893"/>
            <a:ext cx="25234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4C4C4E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E6D57-3823-4B8C-ABB2-23A3EC4D4B5B}"/>
              </a:ext>
            </a:extLst>
          </p:cNvPr>
          <p:cNvSpPr txBox="1"/>
          <p:nvPr/>
        </p:nvSpPr>
        <p:spPr>
          <a:xfrm>
            <a:off x="6998932" y="3882759"/>
            <a:ext cx="25234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4C4C4E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DD40F-E593-4130-9958-B31EC8148B18}"/>
              </a:ext>
            </a:extLst>
          </p:cNvPr>
          <p:cNvSpPr txBox="1"/>
          <p:nvPr/>
        </p:nvSpPr>
        <p:spPr>
          <a:xfrm>
            <a:off x="11626850" y="4974982"/>
            <a:ext cx="25234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4C4C4E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88922574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7292-BD83-43D2-90F9-547EA15B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974990"/>
          </a:xfrm>
        </p:spPr>
        <p:txBody>
          <a:bodyPr/>
          <a:lstStyle/>
          <a:p>
            <a:r>
              <a:rPr lang="en-US" dirty="0"/>
              <a:t>Long-Term Effects of Newborn ID at 3.5 Years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6CD4DC-34D6-4A8C-B69E-7E4E02066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6878" y="1317882"/>
            <a:ext cx="3656851" cy="267614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C71B8-28AD-42C6-A02D-499D1DA6EF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Heat maps courtesy Michael K. Georgieff, MD, Center for Neurobehavioral Development. Photo Credit: Jon Wilson/Science Source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98137-DB3B-4A77-A633-2A825B54E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8" y="5692415"/>
            <a:ext cx="2717324" cy="346075"/>
          </a:xfrm>
        </p:spPr>
        <p:txBody>
          <a:bodyPr/>
          <a:lstStyle/>
          <a:p>
            <a:r>
              <a:rPr lang="en-US" dirty="0"/>
              <a:t>ID, iron deficient.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E484A6-1E26-4804-98E9-A4D5840009E6}"/>
              </a:ext>
            </a:extLst>
          </p:cNvPr>
          <p:cNvGrpSpPr/>
          <p:nvPr/>
        </p:nvGrpSpPr>
        <p:grpSpPr>
          <a:xfrm>
            <a:off x="2730590" y="1430702"/>
            <a:ext cx="4841879" cy="4221607"/>
            <a:chOff x="2259542" y="1430702"/>
            <a:chExt cx="4841879" cy="4221607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BEE36033-F5DE-4B67-8A46-59306037B3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4242" y="1430702"/>
              <a:ext cx="2001231" cy="210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76E45A30-0982-4750-88E2-146F23269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457" y="3538128"/>
              <a:ext cx="2064964" cy="211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C8BAEF8B-4561-41A8-BC40-650FE8C5F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549" y="1446415"/>
              <a:ext cx="2001231" cy="210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08E777ED-244F-48C7-8C7E-ADA42F5541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9542" y="3538128"/>
              <a:ext cx="2064964" cy="211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74381D9-A5C1-4C9E-8E72-565246AF3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" y="5157630"/>
            <a:ext cx="2855259" cy="55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034FB2DB-3680-4C88-BD41-40E94D0DA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641" y="1133216"/>
            <a:ext cx="10408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Control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9B33D4A-8805-40A8-86E9-2709037EE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880" y="1066281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Risk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B09DC9CE-8555-4F8E-9E83-AE1340B96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01" y="2160216"/>
            <a:ext cx="11993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Familiar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Stimulus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C2402879-1474-4907-AB42-B4D6D0A0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01" y="4298943"/>
            <a:ext cx="11993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Novel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ＭＳ Ｐゴシック" charset="-128"/>
              </a:rPr>
              <a:t>Stimulus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800FA8E3-63D9-4BB1-B08E-F0EC85262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6483" y="3991710"/>
            <a:ext cx="37097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b="1">
                <a:solidFill>
                  <a:schemeClr val="tx2">
                    <a:lumMod val="75000"/>
                    <a:lumOff val="25000"/>
                  </a:schemeClr>
                </a:solidFill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" charset="0"/>
              </a:defRPr>
            </a:lvl9pPr>
          </a:lstStyle>
          <a:p>
            <a:r>
              <a:rPr lang="en-US" altLang="en-US" b="0" dirty="0"/>
              <a:t>Infants who were iron deficient as newborns have a differently wired brain and process memory events differently </a:t>
            </a:r>
            <a:r>
              <a:rPr lang="en-US" altLang="en-US" dirty="0">
                <a:solidFill>
                  <a:srgbClr val="9E1F63"/>
                </a:solidFill>
              </a:rPr>
              <a:t>even after iron repletion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90E85-D67E-A24D-9C40-B37130AA1E34}"/>
              </a:ext>
            </a:extLst>
          </p:cNvPr>
          <p:cNvSpPr txBox="1"/>
          <p:nvPr/>
        </p:nvSpPr>
        <p:spPr>
          <a:xfrm>
            <a:off x="2983333" y="5652309"/>
            <a:ext cx="5163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Fetal ID disrupts neonatal learning and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85632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636E4-C913-194E-9888-C2264FE6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Major Theories for Long-term Loss of Synaptic Plasticity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78A047F-DE60-7A48-B46A-91FA89DAD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216" y="1355623"/>
            <a:ext cx="10849907" cy="1377798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dirty="0"/>
              <a:t>Residual Structural Deficits</a:t>
            </a:r>
          </a:p>
          <a:p>
            <a:pPr marL="287338" lvl="1"/>
            <a:r>
              <a:rPr lang="en-US" sz="2000" dirty="0"/>
              <a:t>Nutrient deficiencies during critical periods of development result in permanent structural change</a:t>
            </a:r>
            <a:r>
              <a:rPr lang="en-US" sz="2000" baseline="30000" dirty="0">
                <a:solidFill>
                  <a:schemeClr val="tx2"/>
                </a:solidFill>
              </a:rPr>
              <a:t>1-4</a:t>
            </a:r>
          </a:p>
          <a:p>
            <a:pPr marL="287338" lvl="1"/>
            <a:r>
              <a:rPr lang="en-US" sz="2000" dirty="0">
                <a:solidFill>
                  <a:schemeClr val="tx2"/>
                </a:solidFill>
              </a:rPr>
              <a:t>Disordered neuronal structures relate to neurobehavioral defects</a:t>
            </a:r>
            <a:r>
              <a:rPr lang="en-US" sz="2000" baseline="30000" dirty="0">
                <a:solidFill>
                  <a:schemeClr val="tx2"/>
                </a:solidFill>
              </a:rPr>
              <a:t>5,6</a:t>
            </a:r>
            <a:endParaRPr lang="en-US" sz="2000" baseline="3000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CC38C4-90AE-8A4B-B03A-223C39E38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b="1" dirty="0"/>
              <a:t>1. </a:t>
            </a:r>
            <a:r>
              <a:rPr lang="en-US" dirty="0" err="1"/>
              <a:t>Hensch</a:t>
            </a:r>
            <a:r>
              <a:rPr lang="en-US" dirty="0"/>
              <a:t> TK. </a:t>
            </a:r>
            <a:r>
              <a:rPr lang="en-US" i="1" dirty="0" err="1"/>
              <a:t>Annu</a:t>
            </a:r>
            <a:r>
              <a:rPr lang="en-US" i="1" dirty="0"/>
              <a:t> Rev </a:t>
            </a:r>
            <a:r>
              <a:rPr lang="en-US" i="1" dirty="0" err="1"/>
              <a:t>Neurosci</a:t>
            </a:r>
            <a:r>
              <a:rPr lang="en-US" i="1" dirty="0"/>
              <a:t>.</a:t>
            </a:r>
            <a:r>
              <a:rPr lang="en-US" dirty="0"/>
              <a:t> 2004;27:549-79. </a:t>
            </a:r>
            <a:r>
              <a:rPr lang="en-US" b="1" dirty="0"/>
              <a:t>2. </a:t>
            </a:r>
            <a:r>
              <a:rPr lang="es-ES" dirty="0" err="1"/>
              <a:t>Carlson</a:t>
            </a:r>
            <a:r>
              <a:rPr lang="es-ES" dirty="0"/>
              <a:t> ES, et al.  </a:t>
            </a:r>
            <a:r>
              <a:rPr lang="es-ES" i="1" dirty="0"/>
              <a:t>J </a:t>
            </a:r>
            <a:r>
              <a:rPr lang="es-ES" i="1" dirty="0" err="1"/>
              <a:t>Nutr</a:t>
            </a:r>
            <a:r>
              <a:rPr lang="es-ES" i="1" dirty="0"/>
              <a:t>.</a:t>
            </a:r>
            <a:r>
              <a:rPr lang="es-ES" dirty="0"/>
              <a:t> 2009;139:672-9</a:t>
            </a:r>
            <a:r>
              <a:rPr lang="en-US" dirty="0"/>
              <a:t>. </a:t>
            </a:r>
            <a:r>
              <a:rPr lang="en-US" b="1" dirty="0"/>
              <a:t>3. </a:t>
            </a:r>
            <a:r>
              <a:rPr lang="en-US" dirty="0" err="1"/>
              <a:t>Fretham</a:t>
            </a:r>
            <a:r>
              <a:rPr lang="en-US" dirty="0"/>
              <a:t> SJ, et al. </a:t>
            </a:r>
            <a:r>
              <a:rPr lang="en-US" i="1" dirty="0"/>
              <a:t>Hippocampus.</a:t>
            </a:r>
            <a:r>
              <a:rPr lang="en-US" dirty="0"/>
              <a:t> 2012;22:1691-702. </a:t>
            </a:r>
            <a:r>
              <a:rPr lang="en-US" b="1" dirty="0"/>
              <a:t>4. </a:t>
            </a:r>
            <a:r>
              <a:rPr lang="en-US" dirty="0"/>
              <a:t>Callahan LS, et al. </a:t>
            </a:r>
            <a:r>
              <a:rPr lang="en-US" i="1" dirty="0"/>
              <a:t>Dev </a:t>
            </a:r>
            <a:r>
              <a:rPr lang="en-US" i="1" dirty="0" err="1"/>
              <a:t>Neurosci</a:t>
            </a:r>
            <a:r>
              <a:rPr lang="en-US" i="1" dirty="0"/>
              <a:t>.</a:t>
            </a:r>
            <a:r>
              <a:rPr lang="en-US" dirty="0"/>
              <a:t> 2013;35:427-36. </a:t>
            </a:r>
            <a:r>
              <a:rPr lang="en-US" b="1" dirty="0"/>
              <a:t>5. </a:t>
            </a:r>
            <a:r>
              <a:rPr lang="en-US" dirty="0"/>
              <a:t>Jorgenson LA, et al. </a:t>
            </a:r>
            <a:r>
              <a:rPr lang="en-US" i="1" dirty="0"/>
              <a:t>Hippocampus.</a:t>
            </a:r>
            <a:r>
              <a:rPr lang="en-US" dirty="0"/>
              <a:t> 2005;15:1094-102.</a:t>
            </a:r>
            <a:br>
              <a:rPr lang="en-US" dirty="0"/>
            </a:br>
            <a:r>
              <a:rPr lang="en-US" b="1" dirty="0"/>
              <a:t>6. </a:t>
            </a:r>
            <a:r>
              <a:rPr lang="en-US" dirty="0" err="1"/>
              <a:t>Pisansky</a:t>
            </a:r>
            <a:r>
              <a:rPr lang="en-US" dirty="0"/>
              <a:t> MT, et al. </a:t>
            </a:r>
            <a:r>
              <a:rPr lang="en-US" i="1" dirty="0"/>
              <a:t>Hippocampus.</a:t>
            </a:r>
            <a:r>
              <a:rPr lang="en-US" dirty="0"/>
              <a:t> 2013;23:952-62.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7CBAA9-B6EA-0D4D-AFAC-6D8F9A2FB4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 dirty="0"/>
              <a:t>IS, iron sufficient; ID, iron deficient.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EABAEF-62F0-F849-93C8-CF16B1DB4B06}"/>
              </a:ext>
            </a:extLst>
          </p:cNvPr>
          <p:cNvGrpSpPr/>
          <p:nvPr/>
        </p:nvGrpSpPr>
        <p:grpSpPr>
          <a:xfrm>
            <a:off x="1955188" y="2698544"/>
            <a:ext cx="8281625" cy="2993871"/>
            <a:chOff x="3276600" y="4853449"/>
            <a:chExt cx="5888892" cy="20045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16D27A-F658-B645-B29A-096F9CF93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853449"/>
              <a:ext cx="2959100" cy="2004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74973FC-1BD3-9B4D-897C-538919082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853449"/>
              <a:ext cx="2764692" cy="200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43C62C-8CA4-B945-929B-F068362BB15D}"/>
                </a:ext>
              </a:extLst>
            </p:cNvPr>
            <p:cNvSpPr txBox="1"/>
            <p:nvPr/>
          </p:nvSpPr>
          <p:spPr>
            <a:xfrm>
              <a:off x="5715000" y="4876800"/>
              <a:ext cx="264558" cy="236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FF4FDF1-986B-CF49-87C5-F8EF58A6F12A}"/>
                </a:ext>
              </a:extLst>
            </p:cNvPr>
            <p:cNvSpPr txBox="1"/>
            <p:nvPr/>
          </p:nvSpPr>
          <p:spPr>
            <a:xfrm>
              <a:off x="8638733" y="4876800"/>
              <a:ext cx="295143" cy="236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ID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319B7-3B6F-465D-90C1-B28C53892B38}"/>
              </a:ext>
            </a:extLst>
          </p:cNvPr>
          <p:cNvGrpSpPr/>
          <p:nvPr/>
        </p:nvGrpSpPr>
        <p:grpSpPr>
          <a:xfrm>
            <a:off x="192629" y="1344537"/>
            <a:ext cx="905587" cy="830997"/>
            <a:chOff x="192629" y="1788675"/>
            <a:chExt cx="905587" cy="8309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E1CEF2-D484-4022-A0F2-2CEAE2E78CB7}"/>
                </a:ext>
              </a:extLst>
            </p:cNvPr>
            <p:cNvGrpSpPr/>
            <p:nvPr/>
          </p:nvGrpSpPr>
          <p:grpSpPr>
            <a:xfrm>
              <a:off x="286155" y="1814802"/>
              <a:ext cx="756988" cy="756988"/>
              <a:chOff x="9726611" y="2667000"/>
              <a:chExt cx="1066800" cy="10668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0555A80-9925-4B27-A0D6-92AEAE1E1C31}"/>
                  </a:ext>
                </a:extLst>
              </p:cNvPr>
              <p:cNvSpPr/>
              <p:nvPr/>
            </p:nvSpPr>
            <p:spPr>
              <a:xfrm>
                <a:off x="9726611" y="2667000"/>
                <a:ext cx="1066800" cy="1066800"/>
              </a:xfrm>
              <a:prstGeom prst="ellipse">
                <a:avLst/>
              </a:prstGeom>
              <a:solidFill>
                <a:srgbClr val="FAA21B"/>
              </a:soli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76F8EB7-88CA-41BB-88C0-954CACF938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28212" y="2768601"/>
                <a:ext cx="863598" cy="863598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FAA21B"/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1961B1-F54B-4424-BDD9-350CB5CEFE34}"/>
                </a:ext>
              </a:extLst>
            </p:cNvPr>
            <p:cNvSpPr txBox="1"/>
            <p:nvPr/>
          </p:nvSpPr>
          <p:spPr>
            <a:xfrm>
              <a:off x="192629" y="1788675"/>
              <a:ext cx="9055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2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892844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FDC24-98CC-EF43-8367-90688521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Periods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A262D-6B02-2247-941E-A6D78B3B6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0" y="1342497"/>
            <a:ext cx="11682153" cy="2568557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As the brain ages, it loses plasticity and ability to recover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Developing brain is highly vulnerable but also has greater plasticity</a:t>
            </a:r>
          </a:p>
          <a:p>
            <a:pPr lvl="0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Cellular basis of critical periods being elucidated in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Visual system, cortex, hippocampus, language nuclei (bird)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C4F39-937D-8242-8CDF-585C4F17447C}"/>
              </a:ext>
            </a:extLst>
          </p:cNvPr>
          <p:cNvSpPr txBox="1"/>
          <p:nvPr/>
        </p:nvSpPr>
        <p:spPr>
          <a:xfrm>
            <a:off x="266006" y="4023363"/>
            <a:ext cx="443698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Lower efficiency</a:t>
            </a:r>
          </a:p>
          <a:p>
            <a:pPr marL="2286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Higher plasticity</a:t>
            </a:r>
          </a:p>
          <a:p>
            <a:pPr marL="22860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More amenable to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EFC0F7-83FE-DD48-90FD-59148093CC4D}"/>
              </a:ext>
            </a:extLst>
          </p:cNvPr>
          <p:cNvSpPr txBox="1"/>
          <p:nvPr/>
        </p:nvSpPr>
        <p:spPr>
          <a:xfrm>
            <a:off x="7511143" y="4005946"/>
            <a:ext cx="44369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Higher efficiency</a:t>
            </a:r>
          </a:p>
          <a:p>
            <a:pPr marL="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Lower plasticity</a:t>
            </a:r>
          </a:p>
          <a:p>
            <a:pPr marL="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Less amenable to treatment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ED964D-05B4-46F2-BDAC-6ABC73683FF4}"/>
              </a:ext>
            </a:extLst>
          </p:cNvPr>
          <p:cNvGrpSpPr/>
          <p:nvPr/>
        </p:nvGrpSpPr>
        <p:grpSpPr>
          <a:xfrm>
            <a:off x="3444232" y="4242349"/>
            <a:ext cx="3910154" cy="696718"/>
            <a:chOff x="3600989" y="4059468"/>
            <a:chExt cx="3910154" cy="696718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DB3B599-14D1-C84A-AF41-4EFBEEA6B418}"/>
                </a:ext>
              </a:extLst>
            </p:cNvPr>
            <p:cNvSpPr/>
            <p:nvPr/>
          </p:nvSpPr>
          <p:spPr>
            <a:xfrm>
              <a:off x="3640183" y="4059468"/>
              <a:ext cx="3870960" cy="696718"/>
            </a:xfrm>
            <a:prstGeom prst="rightArrow">
              <a:avLst/>
            </a:prstGeom>
            <a:solidFill>
              <a:srgbClr val="9E1F63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AFF977-6576-B54B-88E8-753C45CC0ADC}"/>
                </a:ext>
              </a:extLst>
            </p:cNvPr>
            <p:cNvSpPr txBox="1"/>
            <p:nvPr/>
          </p:nvSpPr>
          <p:spPr>
            <a:xfrm>
              <a:off x="3600989" y="4247505"/>
              <a:ext cx="3870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2"/>
                  </a:solidFill>
                </a:rPr>
                <a:t>Critical period of rapid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29783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D469-4087-9A4E-A57D-E2164C85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Major Theories for Long-Term Loss of Synaptic Plasticity</a:t>
            </a:r>
            <a:r>
              <a:rPr lang="en-US" b="0" i="1" dirty="0"/>
              <a:t>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29D22-1D8B-654A-9D19-78F4763A8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542" y="1353312"/>
            <a:ext cx="10781193" cy="42398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Altered Regulation of Synaptic Plasticity Genes Through Epigenetic Modification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300" dirty="0"/>
              <a:t>Gene networks responsible for neurobehavioral performance and risk of psychopathology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300" dirty="0"/>
              <a:t>Specific genes: eg, BDNF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Critical for 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Neuronal differentiation during development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Maintenance of adult plasticity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Epigenetically modifiable by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 </a:t>
            </a:r>
            <a:r>
              <a:rPr lang="en-US" dirty="0"/>
              <a:t>Fetal and neonatal stress 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 Early life nutrition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0BCFB-E422-C143-AA55-86626C5BB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Martinowich</a:t>
            </a:r>
            <a:r>
              <a:rPr lang="en-US" dirty="0"/>
              <a:t> K, et al. </a:t>
            </a:r>
            <a:r>
              <a:rPr lang="en-US" i="1" dirty="0"/>
              <a:t>Science. </a:t>
            </a:r>
            <a:r>
              <a:rPr lang="en-US" dirty="0"/>
              <a:t>2003;302:890-3. Tyagi E, et al. </a:t>
            </a:r>
            <a:r>
              <a:rPr lang="en-US" i="1" dirty="0" err="1"/>
              <a:t>Neurobiol</a:t>
            </a:r>
            <a:r>
              <a:rPr lang="en-US" i="1" dirty="0"/>
              <a:t> Dis.</a:t>
            </a:r>
            <a:r>
              <a:rPr lang="en-US" dirty="0"/>
              <a:t> 2015;73:307-18.</a:t>
            </a:r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6C0124-BA28-FD4E-B2C7-2DD70AB5E9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BDNF, </a:t>
            </a:r>
            <a:r>
              <a:rPr lang="en-US" sz="1200" dirty="0"/>
              <a:t>brain-derived neurotrophic factor.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D28E72-82C9-4641-B2DA-D0FE1D244127}"/>
              </a:ext>
            </a:extLst>
          </p:cNvPr>
          <p:cNvGrpSpPr/>
          <p:nvPr/>
        </p:nvGrpSpPr>
        <p:grpSpPr>
          <a:xfrm>
            <a:off x="218756" y="1344537"/>
            <a:ext cx="905587" cy="830997"/>
            <a:chOff x="218756" y="1788675"/>
            <a:chExt cx="905587" cy="8309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506494-0C31-4A04-9368-A29FE6D10D3D}"/>
                </a:ext>
              </a:extLst>
            </p:cNvPr>
            <p:cNvGrpSpPr/>
            <p:nvPr/>
          </p:nvGrpSpPr>
          <p:grpSpPr>
            <a:xfrm>
              <a:off x="286155" y="1814802"/>
              <a:ext cx="756988" cy="756988"/>
              <a:chOff x="9726611" y="2667000"/>
              <a:chExt cx="1066800" cy="10668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4ED15D8-9993-4E73-A226-E1F5C6E22687}"/>
                  </a:ext>
                </a:extLst>
              </p:cNvPr>
              <p:cNvSpPr/>
              <p:nvPr/>
            </p:nvSpPr>
            <p:spPr>
              <a:xfrm>
                <a:off x="9726611" y="2667000"/>
                <a:ext cx="1066800" cy="1066800"/>
              </a:xfrm>
              <a:prstGeom prst="ellipse">
                <a:avLst/>
              </a:prstGeom>
              <a:solidFill>
                <a:srgbClr val="FAA21B"/>
              </a:soli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EBE5EEB-2E1A-4AF1-BFCE-DA6C774B07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28212" y="2768601"/>
                <a:ext cx="863598" cy="863598"/>
              </a:xfrm>
              <a:prstGeom prst="ellipse">
                <a:avLst/>
              </a:prstGeom>
              <a:gradFill flip="none" rotWithShape="1">
                <a:gsLst>
                  <a:gs pos="60000">
                    <a:srgbClr val="FAA21B"/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FE2AD1-C22C-4A17-ACC7-A01836860BBD}"/>
                </a:ext>
              </a:extLst>
            </p:cNvPr>
            <p:cNvSpPr txBox="1"/>
            <p:nvPr/>
          </p:nvSpPr>
          <p:spPr>
            <a:xfrm>
              <a:off x="218756" y="1788675"/>
              <a:ext cx="90558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2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7523104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DC92-6055-044B-A555-C9249220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Epigenetic Modifications of Chromatin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883ED-9088-0849-A15F-4B96F46C6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Methylation of CpG Islands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Methyl (CH</a:t>
            </a:r>
            <a:r>
              <a:rPr lang="en-US" baseline="-25000" dirty="0"/>
              <a:t>3</a:t>
            </a:r>
            <a:r>
              <a:rPr lang="en-US" dirty="0"/>
              <a:t>) groups attach to “islands” of DNA where C (Cytosine) and</a:t>
            </a:r>
            <a:br>
              <a:rPr lang="en-US" dirty="0"/>
            </a:br>
            <a:r>
              <a:rPr lang="en-US" dirty="0"/>
              <a:t>G (Guanine) nucleotides are next to each other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More methylation; less DNA transcription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</a:t>
            </a:r>
            <a:r>
              <a:rPr lang="en-US" dirty="0"/>
              <a:t> less protein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dirty="0"/>
              <a:t>Histone Acetylation and Methylation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Histones found outside of DNA nucleotides and wind around them</a:t>
            </a:r>
          </a:p>
          <a:p>
            <a:pPr lvl="1"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Histone status can “open up” gene to more transcription or “close it off” leading to less transcription</a:t>
            </a:r>
          </a:p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dirty="0"/>
              <a:t>Overall effects depend on whether genes are active or repressive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Difficult to make predictions on effect without mapping pathways</a:t>
            </a:r>
          </a:p>
        </p:txBody>
      </p:sp>
    </p:spTree>
    <p:extLst>
      <p:ext uri="{BB962C8B-B14F-4D97-AF65-F5344CB8AC3E}">
        <p14:creationId xmlns:p14="http://schemas.microsoft.com/office/powerpoint/2010/main" val="36983919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E4D1-589F-3248-B3AA-9CD98F92E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Nutrients, Epigenetics, and the Developing Brain</a:t>
            </a:r>
            <a:br>
              <a:rPr lang="en-US" dirty="0"/>
            </a:br>
            <a:r>
              <a:rPr lang="en-US" sz="2700" b="0" dirty="0">
                <a:solidFill>
                  <a:srgbClr val="4C4C4E"/>
                </a:solidFill>
              </a:rPr>
              <a:t>Several fetal/neonatal nutritional conditions associated with brain epigenetic modifications in rodents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EEF1A02-CB47-794E-A10E-AE0E84D7B1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28501"/>
              </p:ext>
            </p:extLst>
          </p:nvPr>
        </p:nvGraphicFramePr>
        <p:xfrm>
          <a:off x="266700" y="1343025"/>
          <a:ext cx="11680825" cy="4310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C5398-8C7D-584E-919F-1F123E86E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Ke</a:t>
            </a:r>
            <a:r>
              <a:rPr lang="en-US" dirty="0"/>
              <a:t> X, et al. </a:t>
            </a:r>
            <a:r>
              <a:rPr lang="en-US" i="1" dirty="0" err="1"/>
              <a:t>Int</a:t>
            </a:r>
            <a:r>
              <a:rPr lang="en-US" i="1" dirty="0"/>
              <a:t> J Dev </a:t>
            </a:r>
            <a:r>
              <a:rPr lang="en-US" i="1" dirty="0" err="1"/>
              <a:t>Neurosci</a:t>
            </a:r>
            <a:r>
              <a:rPr lang="en-US" i="1" dirty="0"/>
              <a:t>.</a:t>
            </a:r>
            <a:r>
              <a:rPr lang="en-US" dirty="0"/>
              <a:t> 2014;38:59-67. Grissom NM, et al. </a:t>
            </a:r>
            <a:r>
              <a:rPr lang="en-US" i="1" dirty="0" err="1"/>
              <a:t>Int</a:t>
            </a:r>
            <a:r>
              <a:rPr lang="en-US" i="1" dirty="0"/>
              <a:t> J Dev </a:t>
            </a:r>
            <a:r>
              <a:rPr lang="en-US" i="1" dirty="0" err="1"/>
              <a:t>Neurosci</a:t>
            </a:r>
            <a:r>
              <a:rPr lang="en-US" i="1" dirty="0"/>
              <a:t>.</a:t>
            </a:r>
            <a:r>
              <a:rPr lang="en-US" dirty="0"/>
              <a:t> 2013;31:406–14. </a:t>
            </a:r>
            <a:r>
              <a:rPr lang="en-US" dirty="0" err="1"/>
              <a:t>Ke</a:t>
            </a:r>
            <a:r>
              <a:rPr lang="en-US" dirty="0"/>
              <a:t> X, et al. </a:t>
            </a:r>
            <a:r>
              <a:rPr lang="en-US" i="1" dirty="0" err="1"/>
              <a:t>Physiol</a:t>
            </a:r>
            <a:r>
              <a:rPr lang="en-US" i="1" dirty="0"/>
              <a:t> Genomics.</a:t>
            </a:r>
            <a:r>
              <a:rPr lang="en-US" dirty="0"/>
              <a:t> 2010;42:177-89. Zeisel S. </a:t>
            </a:r>
            <a:r>
              <a:rPr lang="en-US" i="1" dirty="0"/>
              <a:t>Nutrients.</a:t>
            </a:r>
            <a:r>
              <a:rPr lang="en-US" dirty="0"/>
              <a:t> 2017;9.pii: E445; Ly A, et al.</a:t>
            </a:r>
            <a:r>
              <a:rPr lang="en-US" i="1" dirty="0"/>
              <a:t> J </a:t>
            </a:r>
            <a:r>
              <a:rPr lang="en-US" i="1" dirty="0" err="1"/>
              <a:t>Nutr</a:t>
            </a:r>
            <a:r>
              <a:rPr lang="en-US" i="1" dirty="0"/>
              <a:t> </a:t>
            </a:r>
            <a:r>
              <a:rPr lang="en-US" i="1" dirty="0" err="1"/>
              <a:t>Biochem</a:t>
            </a:r>
            <a:r>
              <a:rPr lang="en-US" i="1" dirty="0"/>
              <a:t>. </a:t>
            </a:r>
            <a:r>
              <a:rPr lang="en-US" dirty="0"/>
              <a:t>2016;33:103–10; Cho CE, et al. </a:t>
            </a:r>
            <a:r>
              <a:rPr lang="en-US" i="1" dirty="0"/>
              <a:t>Epigenetics. </a:t>
            </a:r>
            <a:r>
              <a:rPr lang="en-US" dirty="0"/>
              <a:t>2013;8:710-9; </a:t>
            </a:r>
            <a:r>
              <a:rPr lang="en-US" dirty="0" err="1"/>
              <a:t>Barua</a:t>
            </a:r>
            <a:r>
              <a:rPr lang="en-US" dirty="0"/>
              <a:t> S, et al. </a:t>
            </a:r>
            <a:r>
              <a:rPr lang="en-US" i="1" dirty="0"/>
              <a:t>Epigenetics Chromatin. </a:t>
            </a:r>
            <a:r>
              <a:rPr lang="en-US" dirty="0"/>
              <a:t>2014;7:3; </a:t>
            </a:r>
            <a:r>
              <a:rPr lang="en-US" dirty="0" err="1"/>
              <a:t>Langie</a:t>
            </a:r>
            <a:r>
              <a:rPr lang="en-US" dirty="0"/>
              <a:t> SA, et al. </a:t>
            </a:r>
            <a:r>
              <a:rPr lang="en-US" i="1" dirty="0"/>
              <a:t>FASEB J. </a:t>
            </a:r>
            <a:r>
              <a:rPr lang="en-US" dirty="0"/>
              <a:t>2013;27:3323-34. </a:t>
            </a:r>
            <a:r>
              <a:rPr lang="en-US" dirty="0" err="1"/>
              <a:t>Blegen</a:t>
            </a:r>
            <a:r>
              <a:rPr lang="en-US" dirty="0"/>
              <a:t> MB, et al. </a:t>
            </a:r>
            <a:r>
              <a:rPr lang="en-US" i="1" dirty="0" err="1"/>
              <a:t>Physiol</a:t>
            </a:r>
            <a:r>
              <a:rPr lang="en-US" i="1" dirty="0"/>
              <a:t> Rep.</a:t>
            </a:r>
            <a:r>
              <a:rPr lang="en-US" dirty="0"/>
              <a:t> 2013;1:e00096; Tran PV, et al. </a:t>
            </a:r>
            <a:r>
              <a:rPr lang="en-US" i="1" dirty="0"/>
              <a:t>Am J </a:t>
            </a:r>
            <a:r>
              <a:rPr lang="en-US" i="1" dirty="0" err="1"/>
              <a:t>Physiol</a:t>
            </a:r>
            <a:r>
              <a:rPr lang="en-US" i="1" dirty="0"/>
              <a:t> </a:t>
            </a:r>
            <a:r>
              <a:rPr lang="en-US" i="1" dirty="0" err="1"/>
              <a:t>Regul</a:t>
            </a:r>
            <a:r>
              <a:rPr lang="en-US" i="1" dirty="0"/>
              <a:t> </a:t>
            </a:r>
            <a:r>
              <a:rPr lang="en-US" i="1" dirty="0" err="1"/>
              <a:t>Integr</a:t>
            </a:r>
            <a:r>
              <a:rPr lang="en-US" i="1" dirty="0"/>
              <a:t> Comp Physiol.</a:t>
            </a:r>
            <a:r>
              <a:rPr lang="en-US" dirty="0"/>
              <a:t> 2015;308:R276-82.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E24CF1-F49F-E340-9C1E-158A8D32F7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BDNF, brain derived neurotrophic factor; IUGR, intrauterine growth restriction ; LC-PUFA, long-chain polyunsaturated fatty acids.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918639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CCF7F-DFB7-8842-AAA0-B61B37946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Choline Supplementation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708D6-A158-A04A-8D71-82A033D8B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0" y="1342497"/>
            <a:ext cx="11682153" cy="4701251"/>
          </a:xfrm>
        </p:spPr>
        <p:txBody>
          <a:bodyPr/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Many populations do not get adequate iron in their diet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Grain based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Iron inhibitors (eg, phytates, tea)</a:t>
            </a:r>
          </a:p>
          <a:p>
            <a:pPr lvl="0">
              <a:spcBef>
                <a:spcPts val="600"/>
              </a:spcBef>
              <a:spcAft>
                <a:spcPts val="300"/>
              </a:spcAft>
            </a:pPr>
            <a:r>
              <a:rPr lang="en-US" b="1" dirty="0"/>
              <a:t>Choline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Common B-complex vitamin found in eggs, cruciferous vegetables</a:t>
            </a:r>
          </a:p>
          <a:p>
            <a:pPr lvl="0"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Improved electrophysiology, biochemistry, brain morphology, learning, and memory when given during gestation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dirty="0"/>
              <a:t>Potential biological mechanisms</a:t>
            </a:r>
          </a:p>
          <a:p>
            <a:pPr lvl="1"/>
            <a:r>
              <a:rPr lang="en-US" dirty="0"/>
              <a:t>Acetylcholine (neurotransmitter) </a:t>
            </a:r>
          </a:p>
          <a:p>
            <a:pPr lvl="1"/>
            <a:r>
              <a:rPr lang="en-US" dirty="0"/>
              <a:t>Phosphotidylcholine (myelin component) </a:t>
            </a:r>
          </a:p>
          <a:p>
            <a:pPr lvl="1"/>
            <a:r>
              <a:rPr lang="en-US" b="1" dirty="0"/>
              <a:t>Epigenetic modification (CH</a:t>
            </a:r>
            <a:r>
              <a:rPr lang="en-US" b="1" baseline="-25000" dirty="0"/>
              <a:t>3</a:t>
            </a:r>
            <a:r>
              <a:rPr lang="en-US" b="1" dirty="0"/>
              <a:t> donor)</a:t>
            </a:r>
            <a:r>
              <a:rPr lang="en-US" b="1" baseline="300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†</a:t>
            </a:r>
            <a:endParaRPr lang="en-US" b="1" baseline="30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66101-86A1-1742-B556-8954A73A28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†</a:t>
            </a:r>
            <a:r>
              <a:rPr lang="en-US" dirty="0"/>
              <a:t>Zeisel S. </a:t>
            </a:r>
            <a:r>
              <a:rPr lang="en-US" i="1" dirty="0"/>
              <a:t>Nutrients.</a:t>
            </a:r>
            <a:r>
              <a:rPr lang="en-US" dirty="0"/>
              <a:t> 2017;9.pii: E445. </a:t>
            </a:r>
          </a:p>
        </p:txBody>
      </p:sp>
    </p:spTree>
    <p:extLst>
      <p:ext uri="{BB962C8B-B14F-4D97-AF65-F5344CB8AC3E}">
        <p14:creationId xmlns:p14="http://schemas.microsoft.com/office/powerpoint/2010/main" val="2048870250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5FF7-1772-4235-8799-3C75DC39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Prenatal Choline Rx Reverses Long-term Epigenetic Modifications Caused by Early Life ID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063C26-B86B-4ED2-9990-833BFC353E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34" y="1719481"/>
            <a:ext cx="3200400" cy="3200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95A496-7802-487F-9B9D-CC4BBADF94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Tran PV, et al. </a:t>
            </a:r>
            <a:r>
              <a:rPr lang="en-US" i="1" dirty="0"/>
              <a:t>Am J </a:t>
            </a:r>
            <a:r>
              <a:rPr lang="en-US" i="1" dirty="0" err="1"/>
              <a:t>Physiol</a:t>
            </a:r>
            <a:r>
              <a:rPr lang="en-US" i="1" dirty="0"/>
              <a:t> </a:t>
            </a:r>
            <a:r>
              <a:rPr lang="en-US" i="1" dirty="0" err="1"/>
              <a:t>Regul</a:t>
            </a:r>
            <a:r>
              <a:rPr lang="en-US" i="1" dirty="0"/>
              <a:t> </a:t>
            </a:r>
            <a:r>
              <a:rPr lang="en-US" i="1" dirty="0" err="1"/>
              <a:t>Integr</a:t>
            </a:r>
            <a:r>
              <a:rPr lang="en-US" i="1" dirty="0"/>
              <a:t> Comp Physiol.</a:t>
            </a:r>
            <a:r>
              <a:rPr lang="en-US" dirty="0"/>
              <a:t> 2015;308:R276-R282.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79FB41-35BF-4651-9177-9A5B09962C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06759"/>
            <a:ext cx="11682077" cy="431732"/>
          </a:xfrm>
        </p:spPr>
        <p:txBody>
          <a:bodyPr/>
          <a:lstStyle/>
          <a:p>
            <a:r>
              <a:rPr lang="en-US" dirty="0"/>
              <a:t>BDNF, brain-derived neurotrophic factor; </a:t>
            </a:r>
            <a:r>
              <a:rPr lang="en-US" dirty="0" err="1"/>
              <a:t>ChIP</a:t>
            </a:r>
            <a:r>
              <a:rPr lang="en-US" dirty="0"/>
              <a:t>, chromatin immunoprecipitation assay; FID, formerly iron deficient; HDAC, histone deacetylases;</a:t>
            </a:r>
            <a:br>
              <a:rPr lang="en-US" dirty="0"/>
            </a:br>
            <a:r>
              <a:rPr lang="en-US" dirty="0"/>
              <a:t>IS, iron sufficient.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76314-D964-40A4-84F4-E94A6AC8D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654" y="1719481"/>
            <a:ext cx="3200400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C01778-E3E1-4EF6-BEB0-3474CCECE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774" y="1719481"/>
            <a:ext cx="3200400" cy="3200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05170-AD12-4626-ACF9-36B7EF439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895" y="1719481"/>
            <a:ext cx="3200400" cy="3200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F96C1D0-2CF9-4CFB-8FD5-E8814CA1B424}"/>
              </a:ext>
            </a:extLst>
          </p:cNvPr>
          <p:cNvSpPr/>
          <p:nvPr/>
        </p:nvSpPr>
        <p:spPr>
          <a:xfrm>
            <a:off x="1681018" y="4919881"/>
            <a:ext cx="387927" cy="387927"/>
          </a:xfrm>
          <a:prstGeom prst="ellipse">
            <a:avLst/>
          </a:prstGeom>
          <a:solidFill>
            <a:schemeClr val="bg2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1E5701-BD7A-4EFC-8A55-8FE8038EDF20}"/>
              </a:ext>
            </a:extLst>
          </p:cNvPr>
          <p:cNvSpPr/>
          <p:nvPr/>
        </p:nvSpPr>
        <p:spPr>
          <a:xfrm>
            <a:off x="4698067" y="4891702"/>
            <a:ext cx="387927" cy="387927"/>
          </a:xfrm>
          <a:prstGeom prst="ellipse">
            <a:avLst/>
          </a:prstGeom>
          <a:solidFill>
            <a:schemeClr val="bg2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AB7100-5BB9-45AE-8E7B-BB95B939FEFE}"/>
              </a:ext>
            </a:extLst>
          </p:cNvPr>
          <p:cNvSpPr/>
          <p:nvPr/>
        </p:nvSpPr>
        <p:spPr>
          <a:xfrm>
            <a:off x="7715116" y="4916561"/>
            <a:ext cx="387927" cy="387927"/>
          </a:xfrm>
          <a:prstGeom prst="ellipse">
            <a:avLst/>
          </a:prstGeom>
          <a:solidFill>
            <a:schemeClr val="bg2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148EA8-FEFF-4BEE-93D4-61FB66C64A0C}"/>
              </a:ext>
            </a:extLst>
          </p:cNvPr>
          <p:cNvSpPr/>
          <p:nvPr/>
        </p:nvSpPr>
        <p:spPr>
          <a:xfrm>
            <a:off x="10732166" y="4916560"/>
            <a:ext cx="387927" cy="387927"/>
          </a:xfrm>
          <a:prstGeom prst="ellipse">
            <a:avLst/>
          </a:prstGeom>
          <a:solidFill>
            <a:schemeClr val="bg2"/>
          </a:solidFill>
          <a:ln w="31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C1BF19C-425A-4C57-A30F-93C958AE9B78}"/>
              </a:ext>
            </a:extLst>
          </p:cNvPr>
          <p:cNvSpPr/>
          <p:nvPr/>
        </p:nvSpPr>
        <p:spPr>
          <a:xfrm>
            <a:off x="1948873" y="2406358"/>
            <a:ext cx="1136072" cy="2471775"/>
          </a:xfrm>
          <a:prstGeom prst="roundRect">
            <a:avLst/>
          </a:prstGeom>
          <a:noFill/>
          <a:ln w="19050">
            <a:solidFill>
              <a:srgbClr val="FAA2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0EC50D-0BB8-4125-889B-EC0625623FD0}"/>
              </a:ext>
            </a:extLst>
          </p:cNvPr>
          <p:cNvSpPr/>
          <p:nvPr/>
        </p:nvSpPr>
        <p:spPr>
          <a:xfrm>
            <a:off x="4964544" y="2406358"/>
            <a:ext cx="1136072" cy="2471775"/>
          </a:xfrm>
          <a:prstGeom prst="roundRect">
            <a:avLst/>
          </a:prstGeom>
          <a:noFill/>
          <a:ln w="19050">
            <a:solidFill>
              <a:srgbClr val="FAA2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2CA072-A8B5-4BE0-AE4E-6E79412240FB}"/>
              </a:ext>
            </a:extLst>
          </p:cNvPr>
          <p:cNvSpPr/>
          <p:nvPr/>
        </p:nvSpPr>
        <p:spPr>
          <a:xfrm>
            <a:off x="7978433" y="2406358"/>
            <a:ext cx="1136072" cy="2471775"/>
          </a:xfrm>
          <a:prstGeom prst="roundRect">
            <a:avLst/>
          </a:prstGeom>
          <a:noFill/>
          <a:ln w="19050">
            <a:solidFill>
              <a:srgbClr val="FAA2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D1DA96-2E59-4B8D-9A65-BCF5F1ED0E20}"/>
              </a:ext>
            </a:extLst>
          </p:cNvPr>
          <p:cNvSpPr/>
          <p:nvPr/>
        </p:nvSpPr>
        <p:spPr>
          <a:xfrm>
            <a:off x="1681016" y="4918236"/>
            <a:ext cx="387927" cy="387927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B14DB3-A65D-44F1-8F0A-716686870887}"/>
              </a:ext>
            </a:extLst>
          </p:cNvPr>
          <p:cNvSpPr/>
          <p:nvPr/>
        </p:nvSpPr>
        <p:spPr>
          <a:xfrm>
            <a:off x="4706405" y="4894925"/>
            <a:ext cx="387927" cy="387927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3F3C4F-A8C8-4897-B312-AF9F87A3A82F}"/>
              </a:ext>
            </a:extLst>
          </p:cNvPr>
          <p:cNvSpPr/>
          <p:nvPr/>
        </p:nvSpPr>
        <p:spPr>
          <a:xfrm>
            <a:off x="7715115" y="4918235"/>
            <a:ext cx="387927" cy="387927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5C2346-B038-4C26-A0A6-84406669FE1D}"/>
              </a:ext>
            </a:extLst>
          </p:cNvPr>
          <p:cNvSpPr/>
          <p:nvPr/>
        </p:nvSpPr>
        <p:spPr>
          <a:xfrm>
            <a:off x="10745418" y="4920760"/>
            <a:ext cx="387927" cy="387927"/>
          </a:xfrm>
          <a:prstGeom prst="ellipse">
            <a:avLst/>
          </a:prstGeom>
          <a:noFill/>
          <a:ln w="31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292981069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2FF86-01BF-4D4C-9E15-FA426027F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Refinement of the Barker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C51EA-131A-D545-8098-9911FC5F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Barker’s associations stronger if difference between degree of IUGR and rapidity of postnatal growth is considered</a:t>
            </a:r>
            <a:r>
              <a:rPr lang="en-US" sz="2400" baseline="30000" dirty="0"/>
              <a:t>1</a:t>
            </a:r>
            <a:endParaRPr lang="en-US" sz="2400" baseline="30000" dirty="0">
              <a:solidFill>
                <a:srgbClr val="0070C0"/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High weight gain in first year after IUGR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Isn’t that “catch-up growth”?</a:t>
            </a:r>
          </a:p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Concept of a “thrifty phenotype” </a:t>
            </a:r>
            <a:r>
              <a:rPr lang="en-US" i="1" dirty="0"/>
              <a:t>in utero </a:t>
            </a:r>
            <a:r>
              <a:rPr lang="en-US" dirty="0"/>
              <a:t>= “fetal anticipation”</a:t>
            </a:r>
            <a:r>
              <a:rPr lang="en-US" sz="2400" baseline="30000" dirty="0"/>
              <a:t>2</a:t>
            </a:r>
            <a:endParaRPr lang="en-US" sz="2400" i="1" baseline="30000" dirty="0"/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Designed to preserve vital systems during periods of relative nutrient insufficiency (IUGR)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Caloric demand of human fetal brain, up to 60%</a:t>
            </a:r>
            <a:r>
              <a:rPr lang="en-US" sz="2400" baseline="30000" dirty="0"/>
              <a:t>3</a:t>
            </a:r>
            <a:r>
              <a:rPr lang="en-US" sz="2200" dirty="0"/>
              <a:t> 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2200" dirty="0"/>
              <a:t>Programming of peripheral muscle insulin resistance to divert glucose to brain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Not designed to handle sudden large amounts of nutrient delivery </a:t>
            </a:r>
            <a:br>
              <a:rPr lang="en-US" dirty="0"/>
            </a:br>
            <a:r>
              <a:rPr lang="en-US" dirty="0"/>
              <a:t>(rapid postnatal re-feeding)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47B2B6-B19F-E842-870C-2B90E0BF5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en-US" dirty="0"/>
              <a:t>Singhal A, et al. </a:t>
            </a:r>
            <a:r>
              <a:rPr lang="en-US" i="1" dirty="0"/>
              <a:t>Lancet.</a:t>
            </a:r>
            <a:r>
              <a:rPr lang="en-US" dirty="0"/>
              <a:t> 2004;363:1642-5. </a:t>
            </a:r>
            <a:r>
              <a:rPr lang="en-US" b="1" dirty="0"/>
              <a:t>2. </a:t>
            </a:r>
            <a:r>
              <a:rPr lang="en-US" dirty="0" err="1"/>
              <a:t>Gluckman</a:t>
            </a:r>
            <a:r>
              <a:rPr lang="en-US" dirty="0"/>
              <a:t> PD, et al. </a:t>
            </a:r>
            <a:r>
              <a:rPr lang="en-US" i="1" dirty="0"/>
              <a:t>Science.</a:t>
            </a:r>
            <a:r>
              <a:rPr lang="en-US" dirty="0"/>
              <a:t> 2004;305:1733-6. </a:t>
            </a:r>
            <a:r>
              <a:rPr lang="en-US" b="1" dirty="0"/>
              <a:t>3. </a:t>
            </a:r>
            <a:r>
              <a:rPr lang="en-US" dirty="0" err="1"/>
              <a:t>Kuzawa</a:t>
            </a:r>
            <a:r>
              <a:rPr lang="en-US" dirty="0"/>
              <a:t> CW. </a:t>
            </a:r>
            <a:r>
              <a:rPr lang="en-US" i="1" dirty="0"/>
              <a:t>Am J Phys </a:t>
            </a:r>
            <a:r>
              <a:rPr lang="en-US" i="1" dirty="0" err="1"/>
              <a:t>Anthropol</a:t>
            </a:r>
            <a:r>
              <a:rPr lang="en-US" i="1" dirty="0"/>
              <a:t>.</a:t>
            </a:r>
            <a:r>
              <a:rPr lang="en-US" dirty="0"/>
              <a:t> 1998;Suppl 27:177-209.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FAEA5-7741-2940-B820-22A005E441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IUGR , intrauterine growth restriction.</a:t>
            </a:r>
          </a:p>
        </p:txBody>
      </p:sp>
    </p:spTree>
    <p:extLst>
      <p:ext uri="{BB962C8B-B14F-4D97-AF65-F5344CB8AC3E}">
        <p14:creationId xmlns:p14="http://schemas.microsoft.com/office/powerpoint/2010/main" val="668482797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C845F-ECDC-CF46-B82A-FA46DE84A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Fetal Programming in IUGR: Is Catch-up Growth a Good Idea?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85254-BBBF-4A43-9F37-DFC7DE04A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Term, SGA infants given a “growth promoting formula” had higher diastolic BP at 6–8 years of age compared to those on standard formula</a:t>
            </a:r>
            <a:r>
              <a:rPr lang="en-US" sz="2400" baseline="30000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†</a:t>
            </a:r>
            <a:r>
              <a:rPr lang="en-US" dirty="0"/>
              <a:t>	</a:t>
            </a:r>
            <a:endParaRPr lang="en-US" sz="1800" dirty="0">
              <a:solidFill>
                <a:srgbClr val="0070C0"/>
              </a:solidFill>
            </a:endParaRPr>
          </a:p>
          <a:p>
            <a:pPr lvl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dirty="0"/>
              <a:t>Rat model of maternal </a:t>
            </a:r>
            <a:r>
              <a:rPr lang="en-US" u="sng" dirty="0"/>
              <a:t>protein</a:t>
            </a:r>
            <a:r>
              <a:rPr lang="en-US" dirty="0"/>
              <a:t> restriction during pregnancy: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Feeding extra protein for catch-up growth resulted in early adult death, especially in males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CEDA4-5B49-AA4E-8091-2D85EA267A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Calibri Light" charset="0"/>
                <a:cs typeface="Calibri Light" charset="0"/>
              </a:rPr>
              <a:t>†</a:t>
            </a:r>
            <a:r>
              <a:rPr lang="en-US" dirty="0"/>
              <a:t>Singhal A, et al. </a:t>
            </a:r>
            <a:r>
              <a:rPr lang="en-US" i="1" dirty="0"/>
              <a:t>Lancet.</a:t>
            </a:r>
            <a:r>
              <a:rPr lang="en-US" dirty="0"/>
              <a:t> 2004;363:1642-5.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44AFF-C1DE-F941-AEEC-F42C41499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SGA, small for gestational age.</a:t>
            </a:r>
          </a:p>
        </p:txBody>
      </p:sp>
    </p:spTree>
    <p:extLst>
      <p:ext uri="{BB962C8B-B14F-4D97-AF65-F5344CB8AC3E}">
        <p14:creationId xmlns:p14="http://schemas.microsoft.com/office/powerpoint/2010/main" val="39903149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460B35-11EF-F64C-94C3-60D4F64D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Rigor and Reproducibility in Science Nutrition Research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4059A-4DAA-431E-ADA9-F0085DD6EB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" t="5443" r="2481" b="9288"/>
          <a:stretch/>
        </p:blipFill>
        <p:spPr>
          <a:xfrm>
            <a:off x="701377" y="1317882"/>
            <a:ext cx="5460274" cy="38463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4B787-1EDE-4E23-9CA7-76229EBB5A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200" y="1317882"/>
            <a:ext cx="5076423" cy="3229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730457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8BB3-47FB-F54A-900B-A49947F45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the Postnatal Growth Pattern After IUGR Affect Later IQ?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9BDE4-69FF-E143-9633-86E8A62D6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Slow postnatal growth after IUGR decreases IQ even further</a:t>
            </a:r>
            <a:r>
              <a:rPr lang="en-US" baseline="30000" dirty="0"/>
              <a:t>1,2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Does excessive growth also affect IQ?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464 IUGR infants (&lt;2.2 kg at &gt;37 weeks)</a:t>
            </a:r>
            <a:r>
              <a:rPr lang="en-US" baseline="30000" dirty="0"/>
              <a:t>2</a:t>
            </a: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/>
              <a:t>IQ as a function of postnatal weight gain in the first 4 postnatal months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B0708-6318-7F48-83F5-822E5CE6FE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1. </a:t>
            </a:r>
            <a:r>
              <a:rPr lang="en-US" dirty="0"/>
              <a:t>Casey PH, et al. </a:t>
            </a:r>
            <a:r>
              <a:rPr lang="en-US" i="1" dirty="0"/>
              <a:t>Pediatrics. </a:t>
            </a:r>
            <a:r>
              <a:rPr lang="en-US" dirty="0"/>
              <a:t>2006;118:1078-86. </a:t>
            </a:r>
            <a:r>
              <a:rPr lang="en-US" b="1" dirty="0"/>
              <a:t>2. </a:t>
            </a:r>
            <a:r>
              <a:rPr lang="en-US" dirty="0" err="1"/>
              <a:t>Pylipow</a:t>
            </a:r>
            <a:r>
              <a:rPr lang="en-US" dirty="0"/>
              <a:t> M,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</a:t>
            </a:r>
            <a:r>
              <a:rPr lang="en-US" dirty="0"/>
              <a:t> 2009;154:201-6.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EC1A07-A210-D54D-9CE9-9E3A7DDB1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IUGR, intrauterine growth restriction.</a:t>
            </a:r>
          </a:p>
        </p:txBody>
      </p:sp>
    </p:spTree>
    <p:extLst>
      <p:ext uri="{BB962C8B-B14F-4D97-AF65-F5344CB8AC3E}">
        <p14:creationId xmlns:p14="http://schemas.microsoft.com/office/powerpoint/2010/main" val="635207163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6D9F-36A5-A048-B1F7-B9924248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Postnatal Excess Weight Gain After IUGR on 7-year IQ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DED7E-7094-E643-8758-A885830168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Pylipow</a:t>
            </a:r>
            <a:r>
              <a:rPr lang="en-US" dirty="0"/>
              <a:t> M, et al. </a:t>
            </a:r>
            <a:r>
              <a:rPr lang="en-US" i="1" dirty="0"/>
              <a:t>J </a:t>
            </a:r>
            <a:r>
              <a:rPr lang="en-US" i="1" dirty="0" err="1"/>
              <a:t>Pediatr</a:t>
            </a:r>
            <a:r>
              <a:rPr lang="en-US" i="1" dirty="0"/>
              <a:t>.</a:t>
            </a:r>
            <a:r>
              <a:rPr lang="en-US" dirty="0"/>
              <a:t> 2009;154:201-6.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F38F5-2305-A04B-B647-95A43D104B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IUGR, intrauterine growth restriction.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9FB0F422-91D4-BC4E-BBB6-975A13A28B1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138691"/>
              </p:ext>
            </p:extLst>
          </p:nvPr>
        </p:nvGraphicFramePr>
        <p:xfrm>
          <a:off x="2710978" y="939927"/>
          <a:ext cx="6770045" cy="490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Document" r:id="rId4" imgW="7772400" imgH="5632704" progId="Word.Document.8">
                  <p:embed/>
                </p:oleObj>
              </mc:Choice>
              <mc:Fallback>
                <p:oleObj name="Document" r:id="rId4" imgW="7772400" imgH="5632704" progId="Word.Document.8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9FB0F422-91D4-BC4E-BBB6-975A13A28B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978" y="939927"/>
                        <a:ext cx="6770045" cy="49060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68B195E-B94B-3E4B-860A-0F4FDED69728}"/>
              </a:ext>
            </a:extLst>
          </p:cNvPr>
          <p:cNvSpPr txBox="1"/>
          <p:nvPr/>
        </p:nvSpPr>
        <p:spPr>
          <a:xfrm rot="16200000">
            <a:off x="2291000" y="3267416"/>
            <a:ext cx="15152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333333"/>
                </a:solidFill>
              </a:rPr>
              <a:t>IQ at 7 years</a:t>
            </a:r>
          </a:p>
        </p:txBody>
      </p:sp>
      <p:sp>
        <p:nvSpPr>
          <p:cNvPr id="8" name="Line 8">
            <a:extLst>
              <a:ext uri="{FF2B5EF4-FFF2-40B4-BE49-F238E27FC236}">
                <a16:creationId xmlns:a16="http://schemas.microsoft.com/office/drawing/2014/main" id="{BED4D66B-BE22-4879-AF10-2212C2BC5A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1014" y="2712719"/>
            <a:ext cx="1853923" cy="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04EADEF3-F8C6-42BD-9EF1-8732A26D1D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3012" y="2545569"/>
            <a:ext cx="677333" cy="6096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9E44C3C6-83BF-4C0F-8CDF-0787D8010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149" y="3277407"/>
            <a:ext cx="372059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0" dirty="0">
                <a:solidFill>
                  <a:srgbClr val="C00000"/>
                </a:solidFill>
              </a:rPr>
              <a:t>IQ lost due to excess weight gain</a:t>
            </a:r>
          </a:p>
          <a:p>
            <a:pPr algn="ctr"/>
            <a:r>
              <a:rPr lang="en-US" b="0" dirty="0">
                <a:solidFill>
                  <a:srgbClr val="C00000"/>
                </a:solidFill>
              </a:rPr>
              <a:t>(4-5 points)</a:t>
            </a:r>
          </a:p>
        </p:txBody>
      </p:sp>
    </p:spTree>
    <p:extLst>
      <p:ext uri="{BB962C8B-B14F-4D97-AF65-F5344CB8AC3E}">
        <p14:creationId xmlns:p14="http://schemas.microsoft.com/office/powerpoint/2010/main" val="1583466589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6DE71-29C3-485F-8738-99FA782C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Maternal Obesity on Offspring</a:t>
            </a:r>
            <a:br>
              <a:rPr lang="en-US" dirty="0"/>
            </a:br>
            <a:r>
              <a:rPr lang="en-US" dirty="0"/>
              <a:t>Mental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97280-0769-482E-900A-653427DD7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Reproduced from Rivera HM, Christiansen KJ, Sullivan EL. </a:t>
            </a:r>
            <a:r>
              <a:rPr lang="en-US" i="1" dirty="0"/>
              <a:t>Front </a:t>
            </a:r>
            <a:r>
              <a:rPr lang="en-US" i="1" dirty="0" err="1"/>
              <a:t>Neurosci</a:t>
            </a:r>
            <a:r>
              <a:rPr lang="en-US" dirty="0"/>
              <a:t>. 2015;9:194.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437029A-C662-4F59-BD64-057A9616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0982" y="2273301"/>
            <a:ext cx="1203570" cy="18288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B8F6D94-48B7-46DA-BEF8-83A1FD0B0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3265" y="2273301"/>
            <a:ext cx="1238081" cy="18288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040EEC-3DF0-48A5-9BAD-7264E00152C4}"/>
              </a:ext>
            </a:extLst>
          </p:cNvPr>
          <p:cNvSpPr/>
          <p:nvPr/>
        </p:nvSpPr>
        <p:spPr>
          <a:xfrm>
            <a:off x="1006764" y="1219207"/>
            <a:ext cx="2253930" cy="332509"/>
          </a:xfrm>
          <a:prstGeom prst="roundRect">
            <a:avLst>
              <a:gd name="adj" fmla="val 880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Excessive GWG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FCFCBB-D209-4AE1-BA8E-58AEFFE41260}"/>
              </a:ext>
            </a:extLst>
          </p:cNvPr>
          <p:cNvSpPr/>
          <p:nvPr/>
        </p:nvSpPr>
        <p:spPr>
          <a:xfrm>
            <a:off x="5006109" y="1219206"/>
            <a:ext cx="6179127" cy="332509"/>
          </a:xfrm>
          <a:prstGeom prst="roundRect">
            <a:avLst>
              <a:gd name="adj" fmla="val 8801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Maternal Obesity, High-Fat Diet, Metabolic Disease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65E70-0B55-4CBB-8B1C-9EBE523FD4AC}"/>
              </a:ext>
            </a:extLst>
          </p:cNvPr>
          <p:cNvSpPr txBox="1"/>
          <p:nvPr/>
        </p:nvSpPr>
        <p:spPr>
          <a:xfrm>
            <a:off x="1810331" y="1949907"/>
            <a:ext cx="296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Intrauterine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F21AAF-F45B-40A1-BECD-1BF06520C303}"/>
              </a:ext>
            </a:extLst>
          </p:cNvPr>
          <p:cNvSpPr txBox="1"/>
          <p:nvPr/>
        </p:nvSpPr>
        <p:spPr>
          <a:xfrm>
            <a:off x="7116615" y="1949907"/>
            <a:ext cx="355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Early Post-natal Development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C1C850-5622-46A4-87B0-F64616C7460E}"/>
              </a:ext>
            </a:extLst>
          </p:cNvPr>
          <p:cNvCxnSpPr>
            <a:stCxn id="9" idx="2"/>
            <a:endCxn id="12" idx="0"/>
          </p:cNvCxnSpPr>
          <p:nvPr/>
        </p:nvCxnSpPr>
        <p:spPr>
          <a:xfrm>
            <a:off x="2133729" y="1551716"/>
            <a:ext cx="1159039" cy="398191"/>
          </a:xfrm>
          <a:prstGeom prst="straightConnector1">
            <a:avLst/>
          </a:prstGeom>
          <a:ln w="31750" cap="rnd"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AADB88-C30D-4870-872D-47039CC5D95A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096328" y="1551715"/>
            <a:ext cx="3999345" cy="445858"/>
          </a:xfrm>
          <a:prstGeom prst="straightConnector1">
            <a:avLst/>
          </a:prstGeom>
          <a:ln w="31750" cap="rnd"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33DF4D-8C15-471D-8DD8-4458FAD14900}"/>
              </a:ext>
            </a:extLst>
          </p:cNvPr>
          <p:cNvCxnSpPr>
            <a:stCxn id="10" idx="2"/>
            <a:endCxn id="13" idx="0"/>
          </p:cNvCxnSpPr>
          <p:nvPr/>
        </p:nvCxnSpPr>
        <p:spPr>
          <a:xfrm>
            <a:off x="8095673" y="1551715"/>
            <a:ext cx="796633" cy="398192"/>
          </a:xfrm>
          <a:prstGeom prst="straightConnector1">
            <a:avLst/>
          </a:prstGeom>
          <a:ln w="31750" cap="rnd"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595D45-128D-4540-9D89-4FDE6E806910}"/>
              </a:ext>
            </a:extLst>
          </p:cNvPr>
          <p:cNvSpPr/>
          <p:nvPr/>
        </p:nvSpPr>
        <p:spPr>
          <a:xfrm>
            <a:off x="4765964" y="2447651"/>
            <a:ext cx="2660072" cy="1228436"/>
          </a:xfrm>
          <a:prstGeom prst="roundRect">
            <a:avLst>
              <a:gd name="adj" fmla="val 3536"/>
            </a:avLst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Inflammation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Sex Hormones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Metabolic Hormones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Excess Nutrients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176D524-9A94-4F32-AECA-907139FDABE1}"/>
              </a:ext>
            </a:extLst>
          </p:cNvPr>
          <p:cNvSpPr/>
          <p:nvPr/>
        </p:nvSpPr>
        <p:spPr>
          <a:xfrm>
            <a:off x="4111439" y="3953178"/>
            <a:ext cx="3969123" cy="332509"/>
          </a:xfrm>
          <a:prstGeom prst="roundRect">
            <a:avLst>
              <a:gd name="adj" fmla="val 880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Impaired Brain Development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5CC799-EF27-4848-B376-25614C0D411E}"/>
              </a:ext>
            </a:extLst>
          </p:cNvPr>
          <p:cNvCxnSpPr>
            <a:stCxn id="21" idx="2"/>
            <a:endCxn id="22" idx="0"/>
          </p:cNvCxnSpPr>
          <p:nvPr/>
        </p:nvCxnSpPr>
        <p:spPr>
          <a:xfrm>
            <a:off x="6096000" y="3676087"/>
            <a:ext cx="1" cy="277091"/>
          </a:xfrm>
          <a:prstGeom prst="straightConnector1">
            <a:avLst/>
          </a:prstGeom>
          <a:ln w="31750" cap="rnd"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934A1B-7455-406A-B409-60CB7D71FC88}"/>
              </a:ext>
            </a:extLst>
          </p:cNvPr>
          <p:cNvSpPr/>
          <p:nvPr/>
        </p:nvSpPr>
        <p:spPr>
          <a:xfrm>
            <a:off x="3124200" y="5650579"/>
            <a:ext cx="5943600" cy="336892"/>
          </a:xfrm>
          <a:prstGeom prst="roundRect">
            <a:avLst>
              <a:gd name="adj" fmla="val 880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/>
                </a:solidFill>
                <a:latin typeface="Calibri" panose="020F0502020204030204" pitchFamily="34" charset="0"/>
              </a:rPr>
              <a:t>↑Risk of Mental Health and Neurodevelopmental Disorders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8994623-BE7F-4566-A62C-2BE91C67E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9765" y="4339957"/>
            <a:ext cx="1072471" cy="13475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266F9D0-4838-4016-9BD6-1483C795118D}"/>
              </a:ext>
            </a:extLst>
          </p:cNvPr>
          <p:cNvSpPr txBox="1"/>
          <p:nvPr/>
        </p:nvSpPr>
        <p:spPr>
          <a:xfrm>
            <a:off x="5489468" y="4464359"/>
            <a:ext cx="1235156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tx2"/>
                </a:solidFill>
              </a:rPr>
              <a:t>5-HT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tx2"/>
                </a:solidFill>
              </a:rPr>
              <a:t>Melanocortin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solidFill>
                  <a:schemeClr val="tx2"/>
                </a:solidFill>
              </a:rPr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1477260018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3803-F48B-FB45-8427-0EE864B5A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Implications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B530ADF-254A-6446-90BE-3C229AB928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6052"/>
              </p:ext>
            </p:extLst>
          </p:nvPr>
        </p:nvGraphicFramePr>
        <p:xfrm>
          <a:off x="266700" y="1343025"/>
          <a:ext cx="11568202" cy="28299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1883468170"/>
                    </a:ext>
                  </a:extLst>
                </a:gridCol>
                <a:gridCol w="7910602">
                  <a:extLst>
                    <a:ext uri="{9D8B030D-6E8A-4147-A177-3AD203B41FA5}">
                      <a16:colId xmlns:a16="http://schemas.microsoft.com/office/drawing/2014/main" val="4144119157"/>
                    </a:ext>
                  </a:extLst>
                </a:gridCol>
              </a:tblGrid>
              <a:tr h="526329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Preconception</a:t>
                      </a:r>
                    </a:p>
                  </a:txBody>
                  <a:tcPr marL="93162" marR="93162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3162" marR="93162"/>
                </a:tc>
                <a:extLst>
                  <a:ext uri="{0D108BD9-81ED-4DB2-BD59-A6C34878D82A}">
                    <a16:rowId xmlns:a16="http://schemas.microsoft.com/office/drawing/2014/main" val="4014892032"/>
                  </a:ext>
                </a:extLst>
              </a:tr>
              <a:tr h="908459">
                <a:tc>
                  <a:txBody>
                    <a:bodyPr/>
                    <a:lstStyle/>
                    <a:p>
                      <a:pPr marL="274320" lvl="1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 management in women of child-bearing age</a:t>
                      </a:r>
                    </a:p>
                  </a:txBody>
                  <a:tcPr marL="93162" marR="93162"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Reduction of obesity</a:t>
                      </a:r>
                    </a:p>
                  </a:txBody>
                  <a:tcPr marL="93162" marR="93162" anchor="ctr"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62513995"/>
                  </a:ext>
                </a:extLst>
              </a:tr>
              <a:tr h="1297799">
                <a:tc>
                  <a:txBody>
                    <a:bodyPr/>
                    <a:lstStyle/>
                    <a:p>
                      <a:pPr marL="274320" lvl="1"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Nutrient sufficiency</a:t>
                      </a:r>
                    </a:p>
                  </a:txBody>
                  <a:tcPr marL="93162" marR="93162"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just macronutrients, but micronutrients</a:t>
                      </a:r>
                    </a:p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25%–40% of women of CBA are iron deficient</a:t>
                      </a:r>
                    </a:p>
                    <a:p>
                      <a:pPr marL="742950" lvl="1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just a low- and middle-income country problem</a:t>
                      </a:r>
                    </a:p>
                  </a:txBody>
                  <a:tcPr marL="93162" marR="93162"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359659"/>
                  </a:ext>
                </a:extLst>
              </a:tr>
            </a:tbl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7E7C48-4B03-4BC6-9B4E-6E301F0162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CBA, child-bearing 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42880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53803-F48B-FB45-8427-0EE864B5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70" y="174882"/>
            <a:ext cx="11682153" cy="896272"/>
          </a:xfrm>
        </p:spPr>
        <p:txBody>
          <a:bodyPr/>
          <a:lstStyle/>
          <a:p>
            <a:r>
              <a:rPr lang="en-US" dirty="0"/>
              <a:t>Clinical Implications</a:t>
            </a:r>
            <a:r>
              <a:rPr lang="en-US" b="0" i="1" dirty="0"/>
              <a:t> (continued)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1F969-D6B6-B94F-A5E9-3BF73525FB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007" y="5696712"/>
            <a:ext cx="11682077" cy="346075"/>
          </a:xfrm>
        </p:spPr>
        <p:txBody>
          <a:bodyPr/>
          <a:lstStyle/>
          <a:p>
            <a:r>
              <a:rPr lang="en-US" dirty="0"/>
              <a:t>IUGR, intrauterine growth restriction; LC-PUFA, long-chain polyunsaturated fatty acids; DHA, docosahexaenoic acid.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0121F3C-443F-9041-AB4E-EE5CAB70B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052135"/>
              </p:ext>
            </p:extLst>
          </p:nvPr>
        </p:nvGraphicFramePr>
        <p:xfrm>
          <a:off x="266700" y="1071155"/>
          <a:ext cx="11680826" cy="46138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72889">
                  <a:extLst>
                    <a:ext uri="{9D8B030D-6E8A-4147-A177-3AD203B41FA5}">
                      <a16:colId xmlns:a16="http://schemas.microsoft.com/office/drawing/2014/main" val="2526743776"/>
                    </a:ext>
                  </a:extLst>
                </a:gridCol>
                <a:gridCol w="8707937">
                  <a:extLst>
                    <a:ext uri="{9D8B030D-6E8A-4147-A177-3AD203B41FA5}">
                      <a16:colId xmlns:a16="http://schemas.microsoft.com/office/drawing/2014/main" val="2703077612"/>
                    </a:ext>
                  </a:extLst>
                </a:gridCol>
              </a:tblGrid>
              <a:tr h="472622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Gestation</a:t>
                      </a:r>
                    </a:p>
                  </a:txBody>
                  <a:tcPr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373952"/>
                  </a:ext>
                </a:extLst>
              </a:tr>
              <a:tr h="1421190">
                <a:tc>
                  <a:txBody>
                    <a:bodyPr/>
                    <a:lstStyle/>
                    <a:p>
                      <a:pPr lvl="0" algn="l"/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Blood pressure control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10% of population suffered IUGR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75% of IUGR in US is due to maternal hypertension or preeclampsia </a:t>
                      </a:r>
                      <a:b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during pregnancy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 are iron deficient at birth</a:t>
                      </a:r>
                    </a:p>
                    <a:p>
                      <a:pPr marL="742950" marR="0" lvl="1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 have protein malnutrition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30979266"/>
                  </a:ext>
                </a:extLst>
              </a:tr>
              <a:tr h="9452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Blood sugar control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10% of pregnancies complicated by maternal diabetes </a:t>
                      </a:r>
                      <a:b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800" kern="1200" dirty="0" err="1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pregestational</a:t>
                      </a: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gestational)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65% of infants of diabetic mothers are iron deficient at birth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320206333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Stress reduction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Maternal stress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</a:t>
                      </a: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fetal stress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</a:t>
                      </a: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abnormal fetal brain development </a:t>
                      </a:r>
                      <a:b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(and iron deficiency)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3114597"/>
                  </a:ext>
                </a:extLst>
              </a:tr>
              <a:tr h="4096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Weight management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Reduction of obesity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59493791"/>
                  </a:ext>
                </a:extLst>
              </a:tr>
              <a:tr h="6616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Nutrient sufficiency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Prenatal vitamins, including iron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LC-PUFA (DHA) supplementation</a:t>
                      </a:r>
                      <a:r>
                        <a:rPr lang="en-US" dirty="0">
                          <a:solidFill>
                            <a:srgbClr val="333333"/>
                          </a:solidFill>
                          <a:effectLst/>
                        </a:rPr>
                        <a:t> </a:t>
                      </a:r>
                      <a:endParaRPr lang="en-US" dirty="0">
                        <a:solidFill>
                          <a:srgbClr val="333333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394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195958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B776-CA97-C247-8F88-E175E22DA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Implications</a:t>
            </a:r>
            <a:r>
              <a:rPr lang="en-US" b="0" i="1" dirty="0"/>
              <a:t> (continued)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BB92ECD-5B73-7144-BF7E-53363000C5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2466822"/>
              </p:ext>
            </p:extLst>
          </p:nvPr>
        </p:nvGraphicFramePr>
        <p:xfrm>
          <a:off x="266700" y="1343025"/>
          <a:ext cx="11680826" cy="3230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12523">
                  <a:extLst>
                    <a:ext uri="{9D8B030D-6E8A-4147-A177-3AD203B41FA5}">
                      <a16:colId xmlns:a16="http://schemas.microsoft.com/office/drawing/2014/main" val="1458745156"/>
                    </a:ext>
                  </a:extLst>
                </a:gridCol>
                <a:gridCol w="8368303">
                  <a:extLst>
                    <a:ext uri="{9D8B030D-6E8A-4147-A177-3AD203B41FA5}">
                      <a16:colId xmlns:a16="http://schemas.microsoft.com/office/drawing/2014/main" val="2310984207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Postnatal (especially 0–3 years)</a:t>
                      </a:r>
                    </a:p>
                  </a:txBody>
                  <a:tcPr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09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Nutrition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b="1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BREAST MILK</a:t>
                      </a:r>
                    </a:p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LC-PUFA (DHA) supplementation of formula-fed babies</a:t>
                      </a:r>
                    </a:p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Maintain iron and zinc sufficiency</a:t>
                      </a:r>
                    </a:p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Screen for thyroid status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5795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Avoidance/reduction of glucocorticoid steroid 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Steroids alter brain development</a:t>
                      </a:r>
                    </a:p>
                    <a:p>
                      <a:pPr marL="285750" lvl="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Steroids alter how critical nutrients are accreted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42091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Reduce infectious burden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33333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Infection and inflammation alter brain development during critical periods of growth</a:t>
                      </a:r>
                    </a:p>
                  </a:txBody>
                  <a:tcPr>
                    <a:lnR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E1F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904006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A56E27-B7B8-4C8F-B243-50FBE0028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LC-PUFA, long-chain polyunsaturated fatty acids; DHA, docosahexaenoic acid.</a:t>
            </a:r>
          </a:p>
        </p:txBody>
      </p:sp>
    </p:spTree>
    <p:extLst>
      <p:ext uri="{BB962C8B-B14F-4D97-AF65-F5344CB8AC3E}">
        <p14:creationId xmlns:p14="http://schemas.microsoft.com/office/powerpoint/2010/main" val="5923313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69F6B-7455-6341-9C12-88543902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Neonatal Nutrition: Unique Opportunity to Reveal Nutrient-Directed Effects on Human 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A77AB-EE88-C74C-83D1-80F5265AB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70" y="1342497"/>
            <a:ext cx="11682153" cy="4648999"/>
          </a:xfrm>
        </p:spPr>
        <p:txBody>
          <a:bodyPr/>
          <a:lstStyle/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 dirty="0"/>
              <a:t>The calls for increased rigor and reproducibility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Should not detract from the evidence supporting the role of nutrition in improving survival and outcomes in preterm infants; a unique population that is captive, with limited exogenous exposures, and is in a rapidly developing window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2200" dirty="0"/>
              <a:t>Should not lead to assumptions that adult physiological response to nutrition/nutrients is the same as the neonate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2200" dirty="0"/>
              <a:t>Neonatal response to nutrition is unique and has a fundamental role in developmental physiology impacting health and disease risk</a:t>
            </a:r>
          </a:p>
          <a:p>
            <a:pPr lvl="1">
              <a:spcBef>
                <a:spcPts val="1800"/>
              </a:spcBef>
              <a:spcAft>
                <a:spcPts val="600"/>
              </a:spcAft>
            </a:pPr>
            <a:r>
              <a:rPr lang="en-US" sz="2200" dirty="0"/>
              <a:t>It is imperative that all aspects of nutrition—practice and substrate delivery—be thoroughly investigated given the profound impact on health in the immediate and in the long term </a:t>
            </a:r>
          </a:p>
        </p:txBody>
      </p:sp>
    </p:spTree>
    <p:extLst>
      <p:ext uri="{BB962C8B-B14F-4D97-AF65-F5344CB8AC3E}">
        <p14:creationId xmlns:p14="http://schemas.microsoft.com/office/powerpoint/2010/main" val="342474382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8651-C7BF-4978-94ED-EB1EC74B2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Developmental Origins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814396-C248-6545-9515-E2D159350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Developmental perspective on risk for adult disease</a:t>
            </a:r>
          </a:p>
          <a:p>
            <a:pPr lvl="1">
              <a:spcBef>
                <a:spcPts val="300"/>
              </a:spcBef>
              <a:tabLst>
                <a:tab pos="9144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The “Barker Hypothesis”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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“Fetal Origins”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 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DOHaD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Early life events affect relevant long-term health outcomes</a:t>
            </a:r>
          </a:p>
          <a:p>
            <a:pPr lvl="1">
              <a:spcBef>
                <a:spcPts val="300"/>
              </a:spcBef>
              <a:tabLst>
                <a:tab pos="9144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Cardiovascular</a:t>
            </a:r>
          </a:p>
          <a:p>
            <a:pPr lvl="1">
              <a:spcBef>
                <a:spcPts val="300"/>
              </a:spcBef>
              <a:tabLst>
                <a:tab pos="9144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Metabolic</a:t>
            </a:r>
          </a:p>
          <a:p>
            <a:pPr lvl="1">
              <a:spcBef>
                <a:spcPts val="300"/>
              </a:spcBef>
              <a:tabLst>
                <a:tab pos="9144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Immunologic and allergic</a:t>
            </a:r>
          </a:p>
          <a:p>
            <a:pPr lvl="1">
              <a:spcBef>
                <a:spcPts val="300"/>
              </a:spcBef>
              <a:tabLst>
                <a:tab pos="914400" algn="l"/>
              </a:tabLs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Cancer </a:t>
            </a:r>
          </a:p>
          <a:p>
            <a:pPr lvl="1">
              <a:spcBef>
                <a:spcPts val="300"/>
              </a:spcBef>
              <a:tabLst>
                <a:tab pos="914400" algn="l"/>
              </a:tabLs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Mental Health </a:t>
            </a:r>
          </a:p>
          <a:p>
            <a:pPr lvl="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Potential biological mechanisms of the long-term</a:t>
            </a:r>
            <a:b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neurobehavioral effects</a:t>
            </a:r>
          </a:p>
          <a:p>
            <a:pPr lvl="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Clinical implications</a:t>
            </a:r>
          </a:p>
          <a:p>
            <a:pPr>
              <a:spcBef>
                <a:spcPts val="300"/>
              </a:spcBef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697529-70A5-4978-A7A7-946B5E3B7D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DOHaD</a:t>
            </a:r>
            <a:r>
              <a:rPr lang="en-US" dirty="0"/>
              <a:t>, Developmental Origins of Health and Disease.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0646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Custom 2">
      <a:dk1>
        <a:srgbClr val="1B75BC"/>
      </a:dk1>
      <a:lt1>
        <a:srgbClr val="EEECF5"/>
      </a:lt1>
      <a:dk2>
        <a:srgbClr val="000000"/>
      </a:dk2>
      <a:lt2>
        <a:srgbClr val="FFFFFF"/>
      </a:lt2>
      <a:accent1>
        <a:srgbClr val="FAA21B"/>
      </a:accent1>
      <a:accent2>
        <a:srgbClr val="9E1F63"/>
      </a:accent2>
      <a:accent3>
        <a:srgbClr val="1B75BC"/>
      </a:accent3>
      <a:accent4>
        <a:srgbClr val="4E8542"/>
      </a:accent4>
      <a:accent5>
        <a:srgbClr val="604878"/>
      </a:accent5>
      <a:accent6>
        <a:srgbClr val="C19859"/>
      </a:accent6>
      <a:hlink>
        <a:srgbClr val="5A063B"/>
      </a:hlink>
      <a:folHlink>
        <a:srgbClr val="5A063B"/>
      </a:folHlink>
    </a:clrScheme>
    <a:fontScheme name="Custom 6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4502</Words>
  <Application>Microsoft Office PowerPoint</Application>
  <PresentationFormat>Widescreen</PresentationFormat>
  <Paragraphs>619</Paragraphs>
  <Slides>75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Open Sans</vt:lpstr>
      <vt:lpstr>Calibri</vt:lpstr>
      <vt:lpstr>Arial</vt:lpstr>
      <vt:lpstr>Calibri Light</vt:lpstr>
      <vt:lpstr>Wingdings</vt:lpstr>
      <vt:lpstr>Office Theme</vt:lpstr>
      <vt:lpstr>Document</vt:lpstr>
      <vt:lpstr>Replace with title slide</vt:lpstr>
      <vt:lpstr>Presenters</vt:lpstr>
      <vt:lpstr>Disclosures</vt:lpstr>
      <vt:lpstr>Learning Objectives</vt:lpstr>
      <vt:lpstr>Introduction</vt:lpstr>
      <vt:lpstr>Rigor and Reproducibility in Science Nutrition Research</vt:lpstr>
      <vt:lpstr>Rigor and Reproducibility in Science Nutrition Research</vt:lpstr>
      <vt:lpstr>Neonatal Nutrition: Unique Opportunity to Reveal Nutrient-Directed Effects on Human Physiology</vt:lpstr>
      <vt:lpstr>Developmental Origins</vt:lpstr>
      <vt:lpstr>Early Events and Later Outcomes</vt:lpstr>
      <vt:lpstr>Fetal Programming</vt:lpstr>
      <vt:lpstr>What is the Barker Hypothesis?</vt:lpstr>
      <vt:lpstr>PowerPoint Presentation</vt:lpstr>
      <vt:lpstr>Nutritional Programming in the Early Postnatal Period and Risk of Neonatal Morbidities</vt:lpstr>
      <vt:lpstr>Nutrient-Directed Effects on Human Physiology</vt:lpstr>
      <vt:lpstr>PowerPoint Presentation</vt:lpstr>
      <vt:lpstr>In Utero to Ex Utero Transition</vt:lpstr>
      <vt:lpstr>PowerPoint Presentation</vt:lpstr>
      <vt:lpstr>PowerPoint Presentation</vt:lpstr>
      <vt:lpstr>General Nutritional Delivery and  Neonatal Outcomes</vt:lpstr>
      <vt:lpstr>General Nutritional Delivery and  Neonatal Outcomes</vt:lpstr>
      <vt:lpstr>PowerPoint Presentation</vt:lpstr>
      <vt:lpstr>Intestinal Tract:  The Largest Immune Organ and Defense Barrier</vt:lpstr>
      <vt:lpstr>Dysbiosis and Neonatal Mortality</vt:lpstr>
      <vt:lpstr>PowerPoint Presentation</vt:lpstr>
      <vt:lpstr>Breast Milk Increases Intestinal Barrier Function Compared to Formula</vt:lpstr>
      <vt:lpstr>Influence of Diet on Intestinal Gene Expression</vt:lpstr>
      <vt:lpstr>Human Milk Oligosaccharides</vt:lpstr>
      <vt:lpstr>Pleiotropic Effects of Human Milk Oligosaccharides</vt:lpstr>
      <vt:lpstr>Nutrition Practices</vt:lpstr>
      <vt:lpstr>Evidence for Gut to Systemic Health Link</vt:lpstr>
      <vt:lpstr>Nutrient-Specific Postnatal Transitions in the Preterm Infant Case Study: Long-Chain Polyunsaturated Fatty Acids</vt:lpstr>
      <vt:lpstr>n-3 PUFAs and Gut Health</vt:lpstr>
      <vt:lpstr>n-3 Dominant Fatty Acid Profiles Decrease Number of Goblet Cells</vt:lpstr>
      <vt:lpstr>n-3 Dominant Fatty Acid Profiles Increase Cell Differentiation Markers, Decrease Genes Regulating Tight Junction</vt:lpstr>
      <vt:lpstr>Nutrient Specific Impact on Gut Development</vt:lpstr>
      <vt:lpstr>Nutrition AND Lung Development</vt:lpstr>
      <vt:lpstr>Epidemiologic Data Demonstrate that Growth Attainment in NICU is Associated with BPD Risk</vt:lpstr>
      <vt:lpstr>Nutrition and BPD: Mechanisms?</vt:lpstr>
      <vt:lpstr>Restricted Nutrition/Postnatal  Growth Restriction</vt:lpstr>
      <vt:lpstr>Base Diet—Breast Milk</vt:lpstr>
      <vt:lpstr>Low Blood Levels of DHA Associated With Increased Risk of BPD</vt:lpstr>
      <vt:lpstr>DHA and AA Terminal Mediators Reduce Hyperoxia-Induced Changes in Lung Development</vt:lpstr>
      <vt:lpstr>Nutrition Interfaces Throughout Lung Development,  Injury, and Repair</vt:lpstr>
      <vt:lpstr>Physiology and Development Driven by  Lipid-Derived Nutrients</vt:lpstr>
      <vt:lpstr>Docosahexaenoic Acid and Bronchopulmonary Dysplasia in Preterm Infants</vt:lpstr>
      <vt:lpstr>A Word of Caution</vt:lpstr>
      <vt:lpstr>Essentiality of Arachidonic Acid</vt:lpstr>
      <vt:lpstr>Understanding Nutrition at the Molecular Level</vt:lpstr>
      <vt:lpstr>Developmental Origins and the Brain</vt:lpstr>
      <vt:lpstr>Early Neural Development Is Important—Immediately and Later</vt:lpstr>
      <vt:lpstr>Developing Human Brain</vt:lpstr>
      <vt:lpstr>Human Brain Development</vt:lpstr>
      <vt:lpstr>Role of Nutrition in Brain Development</vt:lpstr>
      <vt:lpstr>Nutrients and Brain: Importance of Timing</vt:lpstr>
      <vt:lpstr>Nutrients That Affect Early Brain Development and Later Adult Function</vt:lpstr>
      <vt:lpstr>Examples of Nutrients and  Regional vs Global Perinatal Brain Effects</vt:lpstr>
      <vt:lpstr>Evidence for Long-Lasting Effects of Early Nutritional Status on Brain in Humans</vt:lpstr>
      <vt:lpstr>Effect of Postnatal Failure to Gain Weight after IUGR on 7-year IQ</vt:lpstr>
      <vt:lpstr>Long-Term Effects of Newborn ID at 3.5 Years</vt:lpstr>
      <vt:lpstr>Two Major Theories for Long-term Loss of Synaptic Plasticity</vt:lpstr>
      <vt:lpstr>Critical Periods</vt:lpstr>
      <vt:lpstr>Two Major Theories for Long-Term Loss of Synaptic Plasticity (continued)</vt:lpstr>
      <vt:lpstr>Epigenetic Modifications of Chromatin</vt:lpstr>
      <vt:lpstr>Nutrients, Epigenetics, and the Developing Brain Several fetal/neonatal nutritional conditions associated with brain epigenetic modifications in rodents</vt:lpstr>
      <vt:lpstr>Prenatal Choline Supplementation</vt:lpstr>
      <vt:lpstr>Prenatal Choline Rx Reverses Long-term Epigenetic Modifications Caused by Early Life ID</vt:lpstr>
      <vt:lpstr>Refinement of the Barker Hypothesis</vt:lpstr>
      <vt:lpstr>Fetal Programming in IUGR: Is Catch-up Growth a Good Idea?</vt:lpstr>
      <vt:lpstr>Does the Postnatal Growth Pattern After IUGR Affect Later IQ?</vt:lpstr>
      <vt:lpstr>Effect of Postnatal Excess Weight Gain After IUGR on 7-year IQ</vt:lpstr>
      <vt:lpstr>Effect of Maternal Obesity on Offspring Mental Health</vt:lpstr>
      <vt:lpstr>Clinical Implications</vt:lpstr>
      <vt:lpstr>Clinical Implications (continued)</vt:lpstr>
      <vt:lpstr>Clinical Implications (continued)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2019-04-17T21:53:13Z</dcterms:created>
  <dcterms:modified xsi:type="dcterms:W3CDTF">2019-05-01T20:47:01Z</dcterms:modified>
</cp:coreProperties>
</file>