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1"/>
  </p:notesMasterIdLst>
  <p:sldIdLst>
    <p:sldId id="368" r:id="rId3"/>
    <p:sldId id="362" r:id="rId4"/>
    <p:sldId id="300" r:id="rId5"/>
    <p:sldId id="283" r:id="rId6"/>
    <p:sldId id="393" r:id="rId7"/>
    <p:sldId id="369" r:id="rId8"/>
    <p:sldId id="295" r:id="rId9"/>
    <p:sldId id="371" r:id="rId10"/>
    <p:sldId id="372" r:id="rId11"/>
    <p:sldId id="314" r:id="rId12"/>
    <p:sldId id="317" r:id="rId13"/>
    <p:sldId id="373" r:id="rId14"/>
    <p:sldId id="316" r:id="rId15"/>
    <p:sldId id="318" r:id="rId16"/>
    <p:sldId id="374" r:id="rId17"/>
    <p:sldId id="375" r:id="rId18"/>
    <p:sldId id="377" r:id="rId19"/>
    <p:sldId id="378" r:id="rId20"/>
    <p:sldId id="334" r:id="rId21"/>
    <p:sldId id="380" r:id="rId22"/>
    <p:sldId id="379" r:id="rId23"/>
    <p:sldId id="386" r:id="rId24"/>
    <p:sldId id="387" r:id="rId25"/>
    <p:sldId id="325" r:id="rId26"/>
    <p:sldId id="321" r:id="rId27"/>
    <p:sldId id="390" r:id="rId28"/>
    <p:sldId id="391" r:id="rId29"/>
    <p:sldId id="3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Martin" initials="JM" lastIdx="19" clrIdx="0">
    <p:extLst>
      <p:ext uri="{19B8F6BF-5375-455C-9EA6-DF929625EA0E}">
        <p15:presenceInfo xmlns:p15="http://schemas.microsoft.com/office/powerpoint/2012/main" userId="fe87a7f0c5a1ff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B96D"/>
    <a:srgbClr val="EAE8E9"/>
    <a:srgbClr val="443E50"/>
    <a:srgbClr val="DD7E7D"/>
    <a:srgbClr val="D9747E"/>
    <a:srgbClr val="9E6A86"/>
    <a:srgbClr val="685E7A"/>
    <a:srgbClr val="FBB8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5" autoAdjust="0"/>
    <p:restoredTop sz="94660"/>
  </p:normalViewPr>
  <p:slideViewPr>
    <p:cSldViewPr snapToGrid="0">
      <p:cViewPr varScale="1">
        <p:scale>
          <a:sx n="110" d="100"/>
          <a:sy n="110" d="100"/>
        </p:scale>
        <p:origin x="432" y="10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Atopic Dermatitis</c:v>
                </c:pt>
              </c:strCache>
            </c:strRef>
          </c:tx>
          <c:spPr>
            <a:ln w="19050" cap="rnd">
              <a:solidFill>
                <a:schemeClr val="accent1"/>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Sheet1!$B$2:$B$12</c:f>
              <c:numCache>
                <c:formatCode>General</c:formatCode>
                <c:ptCount val="11"/>
                <c:pt idx="0">
                  <c:v>0.3</c:v>
                </c:pt>
                <c:pt idx="1">
                  <c:v>1</c:v>
                </c:pt>
                <c:pt idx="2">
                  <c:v>0.28999999999999998</c:v>
                </c:pt>
                <c:pt idx="3">
                  <c:v>0.183</c:v>
                </c:pt>
                <c:pt idx="4">
                  <c:v>0.10299999999999999</c:v>
                </c:pt>
                <c:pt idx="5">
                  <c:v>7.5999999999999998E-2</c:v>
                </c:pt>
                <c:pt idx="6">
                  <c:v>4.1000000000000002E-2</c:v>
                </c:pt>
                <c:pt idx="7">
                  <c:v>5.1999999999999998E-2</c:v>
                </c:pt>
                <c:pt idx="8">
                  <c:v>2.8000000000000001E-2</c:v>
                </c:pt>
                <c:pt idx="9">
                  <c:v>2.8000000000000001E-2</c:v>
                </c:pt>
                <c:pt idx="10">
                  <c:v>1.4E-2</c:v>
                </c:pt>
              </c:numCache>
            </c:numRef>
          </c:yVal>
          <c:smooth val="1"/>
          <c:extLst>
            <c:ext xmlns:c16="http://schemas.microsoft.com/office/drawing/2014/chart" uri="{C3380CC4-5D6E-409C-BE32-E72D297353CC}">
              <c16:uniqueId val="{00000000-2D4A-0A41-9839-941B093BE027}"/>
            </c:ext>
          </c:extLst>
        </c:ser>
        <c:ser>
          <c:idx val="1"/>
          <c:order val="1"/>
          <c:tx>
            <c:strRef>
              <c:f>Sheet1!$C$1</c:f>
              <c:strCache>
                <c:ptCount val="1"/>
                <c:pt idx="0">
                  <c:v>IgE-FA</c:v>
                </c:pt>
              </c:strCache>
            </c:strRef>
          </c:tx>
          <c:spPr>
            <a:ln w="19050" cap="rnd">
              <a:solidFill>
                <a:schemeClr val="tx2">
                  <a:lumMod val="60000"/>
                  <a:lumOff val="40000"/>
                </a:schemeClr>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Sheet1!$C$2:$C$12</c:f>
              <c:numCache>
                <c:formatCode>General</c:formatCode>
                <c:ptCount val="11"/>
                <c:pt idx="0">
                  <c:v>0.15</c:v>
                </c:pt>
                <c:pt idx="1">
                  <c:v>0.20300000000000001</c:v>
                </c:pt>
                <c:pt idx="2">
                  <c:v>0.31</c:v>
                </c:pt>
                <c:pt idx="3">
                  <c:v>0.5</c:v>
                </c:pt>
                <c:pt idx="4">
                  <c:v>0.2</c:v>
                </c:pt>
                <c:pt idx="5">
                  <c:v>0.16600000000000001</c:v>
                </c:pt>
                <c:pt idx="6">
                  <c:v>0.10299999999999999</c:v>
                </c:pt>
                <c:pt idx="7">
                  <c:v>9.7000000000000003E-2</c:v>
                </c:pt>
                <c:pt idx="8">
                  <c:v>6.9000000000000006E-2</c:v>
                </c:pt>
                <c:pt idx="9">
                  <c:v>6.6000000000000003E-2</c:v>
                </c:pt>
                <c:pt idx="10">
                  <c:v>4.8000000000000001E-2</c:v>
                </c:pt>
              </c:numCache>
            </c:numRef>
          </c:yVal>
          <c:smooth val="1"/>
          <c:extLst>
            <c:ext xmlns:c16="http://schemas.microsoft.com/office/drawing/2014/chart" uri="{C3380CC4-5D6E-409C-BE32-E72D297353CC}">
              <c16:uniqueId val="{00000001-2D4A-0A41-9839-941B093BE027}"/>
            </c:ext>
          </c:extLst>
        </c:ser>
        <c:ser>
          <c:idx val="2"/>
          <c:order val="2"/>
          <c:tx>
            <c:strRef>
              <c:f>Sheet1!$D$1</c:f>
              <c:strCache>
                <c:ptCount val="1"/>
                <c:pt idx="0">
                  <c:v>Asthma</c:v>
                </c:pt>
              </c:strCache>
            </c:strRef>
          </c:tx>
          <c:spPr>
            <a:ln w="19050" cap="rnd">
              <a:solidFill>
                <a:schemeClr val="accent3"/>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Sheet1!$D$2:$D$12</c:f>
              <c:numCache>
                <c:formatCode>General</c:formatCode>
                <c:ptCount val="11"/>
                <c:pt idx="0">
                  <c:v>0</c:v>
                </c:pt>
                <c:pt idx="1">
                  <c:v>0.01</c:v>
                </c:pt>
                <c:pt idx="2">
                  <c:v>0.1</c:v>
                </c:pt>
                <c:pt idx="3">
                  <c:v>0.5</c:v>
                </c:pt>
                <c:pt idx="4">
                  <c:v>0.217</c:v>
                </c:pt>
                <c:pt idx="5">
                  <c:v>0.183</c:v>
                </c:pt>
                <c:pt idx="6">
                  <c:v>0.13800000000000001</c:v>
                </c:pt>
                <c:pt idx="7">
                  <c:v>0.152</c:v>
                </c:pt>
                <c:pt idx="8">
                  <c:v>0.11700000000000001</c:v>
                </c:pt>
                <c:pt idx="9">
                  <c:v>0.121</c:v>
                </c:pt>
                <c:pt idx="10">
                  <c:v>7.1999999999999995E-2</c:v>
                </c:pt>
              </c:numCache>
            </c:numRef>
          </c:yVal>
          <c:smooth val="1"/>
          <c:extLst>
            <c:ext xmlns:c16="http://schemas.microsoft.com/office/drawing/2014/chart" uri="{C3380CC4-5D6E-409C-BE32-E72D297353CC}">
              <c16:uniqueId val="{00000002-2D4A-0A41-9839-941B093BE027}"/>
            </c:ext>
          </c:extLst>
        </c:ser>
        <c:ser>
          <c:idx val="3"/>
          <c:order val="3"/>
          <c:tx>
            <c:strRef>
              <c:f>Sheet1!$E$1</c:f>
              <c:strCache>
                <c:ptCount val="1"/>
                <c:pt idx="0">
                  <c:v>Allergic Rhinitis</c:v>
                </c:pt>
              </c:strCache>
            </c:strRef>
          </c:tx>
          <c:spPr>
            <a:ln w="19050" cap="rnd">
              <a:solidFill>
                <a:schemeClr val="accent4"/>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Sheet1!$E$2:$E$12</c:f>
              <c:numCache>
                <c:formatCode>General</c:formatCode>
                <c:ptCount val="11"/>
                <c:pt idx="0">
                  <c:v>0</c:v>
                </c:pt>
                <c:pt idx="1">
                  <c:v>0.01</c:v>
                </c:pt>
                <c:pt idx="2">
                  <c:v>0.09</c:v>
                </c:pt>
                <c:pt idx="3">
                  <c:v>0.155</c:v>
                </c:pt>
                <c:pt idx="4">
                  <c:v>0.19</c:v>
                </c:pt>
                <c:pt idx="5">
                  <c:v>0.23400000000000001</c:v>
                </c:pt>
                <c:pt idx="6">
                  <c:v>0.193</c:v>
                </c:pt>
                <c:pt idx="7">
                  <c:v>0.22800000000000001</c:v>
                </c:pt>
                <c:pt idx="8">
                  <c:v>0.17199999999999999</c:v>
                </c:pt>
                <c:pt idx="9">
                  <c:v>0.21</c:v>
                </c:pt>
                <c:pt idx="10">
                  <c:v>0.13400000000000001</c:v>
                </c:pt>
              </c:numCache>
            </c:numRef>
          </c:yVal>
          <c:smooth val="1"/>
          <c:extLst>
            <c:ext xmlns:c16="http://schemas.microsoft.com/office/drawing/2014/chart" uri="{C3380CC4-5D6E-409C-BE32-E72D297353CC}">
              <c16:uniqueId val="{00000003-2D4A-0A41-9839-941B093BE027}"/>
            </c:ext>
          </c:extLst>
        </c:ser>
        <c:dLbls>
          <c:showLegendKey val="0"/>
          <c:showVal val="0"/>
          <c:showCatName val="0"/>
          <c:showSerName val="0"/>
          <c:showPercent val="0"/>
          <c:showBubbleSize val="0"/>
        </c:dLbls>
        <c:axId val="1297970576"/>
        <c:axId val="1297600064"/>
      </c:scatterChart>
      <c:valAx>
        <c:axId val="1297970576"/>
        <c:scaling>
          <c:orientation val="minMax"/>
          <c:max val="5"/>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t>Age at diagnosis (years)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7600064"/>
        <c:crosses val="autoZero"/>
        <c:crossBetween val="midCat"/>
      </c:valAx>
      <c:valAx>
        <c:axId val="1297600064"/>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Density of disease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1297970576"/>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Peanut-avoidance group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SPT-negative cohort (n = 372)</c:v>
                </c:pt>
                <c:pt idx="1">
                  <c:v>SPT-positive cohort (n = 73)</c:v>
                </c:pt>
                <c:pt idx="2">
                  <c:v>Both cohorts (n = 445)</c:v>
                </c:pt>
              </c:strCache>
            </c:strRef>
          </c:cat>
          <c:val>
            <c:numRef>
              <c:f>Sheet1!$B$2:$B$4</c:f>
              <c:numCache>
                <c:formatCode>General</c:formatCode>
                <c:ptCount val="3"/>
                <c:pt idx="0">
                  <c:v>15.2</c:v>
                </c:pt>
                <c:pt idx="1">
                  <c:v>37.799999999999997</c:v>
                </c:pt>
                <c:pt idx="2">
                  <c:v>19.2</c:v>
                </c:pt>
              </c:numCache>
            </c:numRef>
          </c:val>
          <c:extLst>
            <c:ext xmlns:c16="http://schemas.microsoft.com/office/drawing/2014/chart" uri="{C3380CC4-5D6E-409C-BE32-E72D297353CC}">
              <c16:uniqueId val="{00000000-BC72-894E-BF58-032A5BA7DAC0}"/>
            </c:ext>
          </c:extLst>
        </c:ser>
        <c:ser>
          <c:idx val="1"/>
          <c:order val="1"/>
          <c:tx>
            <c:strRef>
              <c:f>Sheet1!$C$1</c:f>
              <c:strCache>
                <c:ptCount val="1"/>
                <c:pt idx="0">
                  <c:v>Peanut-consumption group</c:v>
                </c:pt>
              </c:strCache>
            </c:strRef>
          </c:tx>
          <c:spPr>
            <a:solidFill>
              <a:schemeClr val="accent2"/>
            </a:solidFill>
            <a:ln>
              <a:noFill/>
            </a:ln>
            <a:effectLst/>
          </c:spPr>
          <c:invertIfNegative val="0"/>
          <c:dLbls>
            <c:dLbl>
              <c:idx val="1"/>
              <c:layout>
                <c:manualLayout>
                  <c:x val="0"/>
                  <c:y val="2.116687383765583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72-894E-BF58-032A5BA7DAC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SPT-negative cohort (n = 372)</c:v>
                </c:pt>
                <c:pt idx="1">
                  <c:v>SPT-positive cohort (n = 73)</c:v>
                </c:pt>
                <c:pt idx="2">
                  <c:v>Both cohorts (n = 445)</c:v>
                </c:pt>
              </c:strCache>
            </c:strRef>
          </c:cat>
          <c:val>
            <c:numRef>
              <c:f>Sheet1!$C$2:$C$4</c:f>
              <c:numCache>
                <c:formatCode>General</c:formatCode>
                <c:ptCount val="3"/>
                <c:pt idx="0">
                  <c:v>1.9</c:v>
                </c:pt>
                <c:pt idx="1">
                  <c:v>3.6</c:v>
                </c:pt>
                <c:pt idx="2">
                  <c:v>2.1</c:v>
                </c:pt>
              </c:numCache>
            </c:numRef>
          </c:val>
          <c:extLst>
            <c:ext xmlns:c16="http://schemas.microsoft.com/office/drawing/2014/chart" uri="{C3380CC4-5D6E-409C-BE32-E72D297353CC}">
              <c16:uniqueId val="{00000001-BC72-894E-BF58-032A5BA7DAC0}"/>
            </c:ext>
          </c:extLst>
        </c:ser>
        <c:dLbls>
          <c:dLblPos val="inEnd"/>
          <c:showLegendKey val="0"/>
          <c:showVal val="1"/>
          <c:showCatName val="0"/>
          <c:showSerName val="0"/>
          <c:showPercent val="0"/>
          <c:showBubbleSize val="0"/>
        </c:dLbls>
        <c:gapWidth val="121"/>
        <c:overlap val="-11"/>
        <c:axId val="1620659264"/>
        <c:axId val="1288169120"/>
      </c:barChart>
      <c:catAx>
        <c:axId val="162065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288169120"/>
        <c:crosses val="autoZero"/>
        <c:auto val="1"/>
        <c:lblAlgn val="ctr"/>
        <c:lblOffset val="100"/>
        <c:noMultiLvlLbl val="0"/>
      </c:catAx>
      <c:valAx>
        <c:axId val="1288169120"/>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dirty="0"/>
                  <a:t>Prevalence of peanut allergy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206592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Strong topical corticosteroid</c:v>
                </c:pt>
              </c:strCache>
            </c:strRef>
          </c:tx>
          <c:spPr>
            <a:solidFill>
              <a:schemeClr val="accent3"/>
            </a:solidFill>
            <a:ln>
              <a:noFill/>
            </a:ln>
            <a:effectLst/>
          </c:spPr>
          <c:invertIfNegative val="0"/>
          <c:cat>
            <c:strRef>
              <c:f>Sheet1!$A$2:$A$5</c:f>
              <c:strCache>
                <c:ptCount val="4"/>
                <c:pt idx="0">
                  <c:v>0-3 months</c:v>
                </c:pt>
                <c:pt idx="1">
                  <c:v>4-6 months</c:v>
                </c:pt>
                <c:pt idx="2">
                  <c:v>7-9 months</c:v>
                </c:pt>
                <c:pt idx="3">
                  <c:v>10-12 months</c:v>
                </c:pt>
              </c:strCache>
            </c:strRef>
          </c:cat>
          <c:val>
            <c:numRef>
              <c:f>Sheet1!$B$2:$B$5</c:f>
              <c:numCache>
                <c:formatCode>General</c:formatCode>
                <c:ptCount val="4"/>
                <c:pt idx="0">
                  <c:v>51</c:v>
                </c:pt>
                <c:pt idx="1">
                  <c:v>42</c:v>
                </c:pt>
                <c:pt idx="2">
                  <c:v>33</c:v>
                </c:pt>
                <c:pt idx="3">
                  <c:v>25</c:v>
                </c:pt>
              </c:numCache>
            </c:numRef>
          </c:val>
          <c:extLst>
            <c:ext xmlns:c16="http://schemas.microsoft.com/office/drawing/2014/chart" uri="{C3380CC4-5D6E-409C-BE32-E72D297353CC}">
              <c16:uniqueId val="{00000000-C765-8848-A69D-1EC5E27D2608}"/>
            </c:ext>
          </c:extLst>
        </c:ser>
        <c:ser>
          <c:idx val="1"/>
          <c:order val="1"/>
          <c:tx>
            <c:strRef>
              <c:f>Sheet1!$C$1</c:f>
              <c:strCache>
                <c:ptCount val="1"/>
                <c:pt idx="0">
                  <c:v>Mild topical corticosteroid</c:v>
                </c:pt>
              </c:strCache>
            </c:strRef>
          </c:tx>
          <c:spPr>
            <a:solidFill>
              <a:schemeClr val="accent2"/>
            </a:solidFill>
            <a:ln>
              <a:noFill/>
            </a:ln>
            <a:effectLst/>
          </c:spPr>
          <c:invertIfNegative val="0"/>
          <c:cat>
            <c:strRef>
              <c:f>Sheet1!$A$2:$A$5</c:f>
              <c:strCache>
                <c:ptCount val="4"/>
                <c:pt idx="0">
                  <c:v>0-3 months</c:v>
                </c:pt>
                <c:pt idx="1">
                  <c:v>4-6 months</c:v>
                </c:pt>
                <c:pt idx="2">
                  <c:v>7-9 months</c:v>
                </c:pt>
                <c:pt idx="3">
                  <c:v>10-12 months</c:v>
                </c:pt>
              </c:strCache>
            </c:strRef>
          </c:cat>
          <c:val>
            <c:numRef>
              <c:f>Sheet1!$C$2:$C$5</c:f>
              <c:numCache>
                <c:formatCode>General</c:formatCode>
                <c:ptCount val="4"/>
                <c:pt idx="0">
                  <c:v>37</c:v>
                </c:pt>
                <c:pt idx="1">
                  <c:v>29</c:v>
                </c:pt>
                <c:pt idx="2">
                  <c:v>21</c:v>
                </c:pt>
                <c:pt idx="3">
                  <c:v>15</c:v>
                </c:pt>
              </c:numCache>
            </c:numRef>
          </c:val>
          <c:extLst>
            <c:ext xmlns:c16="http://schemas.microsoft.com/office/drawing/2014/chart" uri="{C3380CC4-5D6E-409C-BE32-E72D297353CC}">
              <c16:uniqueId val="{00000001-C765-8848-A69D-1EC5E27D2608}"/>
            </c:ext>
          </c:extLst>
        </c:ser>
        <c:ser>
          <c:idx val="2"/>
          <c:order val="2"/>
          <c:tx>
            <c:strRef>
              <c:f>Sheet1!$D$1</c:f>
              <c:strCache>
                <c:ptCount val="1"/>
                <c:pt idx="0">
                  <c:v>Moisturizer</c:v>
                </c:pt>
              </c:strCache>
            </c:strRef>
          </c:tx>
          <c:spPr>
            <a:solidFill>
              <a:schemeClr val="accent1"/>
            </a:solidFill>
            <a:ln>
              <a:noFill/>
            </a:ln>
            <a:effectLst/>
          </c:spPr>
          <c:invertIfNegative val="0"/>
          <c:cat>
            <c:strRef>
              <c:f>Sheet1!$A$2:$A$5</c:f>
              <c:strCache>
                <c:ptCount val="4"/>
                <c:pt idx="0">
                  <c:v>0-3 months</c:v>
                </c:pt>
                <c:pt idx="1">
                  <c:v>4-6 months</c:v>
                </c:pt>
                <c:pt idx="2">
                  <c:v>7-9 months</c:v>
                </c:pt>
                <c:pt idx="3">
                  <c:v>10-12 months</c:v>
                </c:pt>
              </c:strCache>
            </c:strRef>
          </c:cat>
          <c:val>
            <c:numRef>
              <c:f>Sheet1!$D$2:$D$5</c:f>
              <c:numCache>
                <c:formatCode>General</c:formatCode>
                <c:ptCount val="4"/>
                <c:pt idx="0">
                  <c:v>25</c:v>
                </c:pt>
                <c:pt idx="1">
                  <c:v>19</c:v>
                </c:pt>
                <c:pt idx="2">
                  <c:v>13</c:v>
                </c:pt>
                <c:pt idx="3">
                  <c:v>9</c:v>
                </c:pt>
              </c:numCache>
            </c:numRef>
          </c:val>
          <c:extLst>
            <c:ext xmlns:c16="http://schemas.microsoft.com/office/drawing/2014/chart" uri="{C3380CC4-5D6E-409C-BE32-E72D297353CC}">
              <c16:uniqueId val="{00000002-C765-8848-A69D-1EC5E27D2608}"/>
            </c:ext>
          </c:extLst>
        </c:ser>
        <c:ser>
          <c:idx val="3"/>
          <c:order val="3"/>
          <c:tx>
            <c:strRef>
              <c:f>Sheet1!$E$1</c:f>
              <c:strCache>
                <c:ptCount val="1"/>
                <c:pt idx="0">
                  <c:v>No moisturizer</c:v>
                </c:pt>
              </c:strCache>
            </c:strRef>
          </c:tx>
          <c:spPr>
            <a:solidFill>
              <a:schemeClr val="accent4"/>
            </a:solidFill>
            <a:ln>
              <a:noFill/>
            </a:ln>
            <a:effectLst/>
          </c:spPr>
          <c:invertIfNegative val="0"/>
          <c:cat>
            <c:strRef>
              <c:f>Sheet1!$A$2:$A$5</c:f>
              <c:strCache>
                <c:ptCount val="4"/>
                <c:pt idx="0">
                  <c:v>0-3 months</c:v>
                </c:pt>
                <c:pt idx="1">
                  <c:v>4-6 months</c:v>
                </c:pt>
                <c:pt idx="2">
                  <c:v>7-9 months</c:v>
                </c:pt>
                <c:pt idx="3">
                  <c:v>10-12 months</c:v>
                </c:pt>
              </c:strCache>
            </c:strRef>
          </c:cat>
          <c:val>
            <c:numRef>
              <c:f>Sheet1!$E$2:$E$5</c:f>
              <c:numCache>
                <c:formatCode>General</c:formatCode>
                <c:ptCount val="4"/>
                <c:pt idx="0">
                  <c:v>16</c:v>
                </c:pt>
                <c:pt idx="1">
                  <c:v>12</c:v>
                </c:pt>
                <c:pt idx="2">
                  <c:v>8</c:v>
                </c:pt>
                <c:pt idx="3">
                  <c:v>5</c:v>
                </c:pt>
              </c:numCache>
            </c:numRef>
          </c:val>
          <c:extLst>
            <c:ext xmlns:c16="http://schemas.microsoft.com/office/drawing/2014/chart" uri="{C3380CC4-5D6E-409C-BE32-E72D297353CC}">
              <c16:uniqueId val="{00000003-C765-8848-A69D-1EC5E27D2608}"/>
            </c:ext>
          </c:extLst>
        </c:ser>
        <c:dLbls>
          <c:showLegendKey val="0"/>
          <c:showVal val="0"/>
          <c:showCatName val="0"/>
          <c:showSerName val="0"/>
          <c:showPercent val="0"/>
          <c:showBubbleSize val="0"/>
        </c:dLbls>
        <c:gapWidth val="219"/>
        <c:overlap val="-27"/>
        <c:axId val="1300611984"/>
        <c:axId val="1300613632"/>
      </c:barChart>
      <c:catAx>
        <c:axId val="1300611984"/>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dirty="0"/>
                  <a:t>Age of eczema diagnosis</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300613632"/>
        <c:crosses val="autoZero"/>
        <c:auto val="1"/>
        <c:lblAlgn val="ctr"/>
        <c:lblOffset val="100"/>
        <c:noMultiLvlLbl val="0"/>
      </c:catAx>
      <c:valAx>
        <c:axId val="1300613632"/>
        <c:scaling>
          <c:orientation val="minMax"/>
          <c:max val="60"/>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dirty="0"/>
                  <a:t>Prevalence of food allergy at age 1 year</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3006119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Standard</c:v>
                </c:pt>
              </c:strCache>
            </c:strRef>
          </c:tx>
          <c:spPr>
            <a:solidFill>
              <a:schemeClr val="accent1"/>
            </a:solidFill>
            <a:ln>
              <a:noFill/>
            </a:ln>
            <a:effectLst/>
          </c:spPr>
          <c:invertIfNegative val="0"/>
          <c:dLbls>
            <c:delete val="1"/>
          </c:dLbls>
          <c:cat>
            <c:strRef>
              <c:f>Sheet1!$A$2:$A$5</c:f>
              <c:strCache>
                <c:ptCount val="4"/>
                <c:pt idx="0">
                  <c:v>Cow's milk</c:v>
                </c:pt>
                <c:pt idx="1">
                  <c:v>Egg</c:v>
                </c:pt>
                <c:pt idx="2">
                  <c:v>Peanut</c:v>
                </c:pt>
                <c:pt idx="3">
                  <c:v>Any food</c:v>
                </c:pt>
              </c:strCache>
            </c:strRef>
          </c:cat>
          <c:val>
            <c:numRef>
              <c:f>Sheet1!$B$2:$B$5</c:f>
              <c:numCache>
                <c:formatCode>General</c:formatCode>
                <c:ptCount val="4"/>
                <c:pt idx="0">
                  <c:v>6</c:v>
                </c:pt>
                <c:pt idx="1">
                  <c:v>17</c:v>
                </c:pt>
                <c:pt idx="2">
                  <c:v>8</c:v>
                </c:pt>
                <c:pt idx="3">
                  <c:v>19</c:v>
                </c:pt>
              </c:numCache>
            </c:numRef>
          </c:val>
          <c:extLst>
            <c:ext xmlns:c16="http://schemas.microsoft.com/office/drawing/2014/chart" uri="{C3380CC4-5D6E-409C-BE32-E72D297353CC}">
              <c16:uniqueId val="{00000000-F5A0-6F45-9F0F-BB57FD6498BA}"/>
            </c:ext>
          </c:extLst>
        </c:ser>
        <c:ser>
          <c:idx val="1"/>
          <c:order val="1"/>
          <c:tx>
            <c:strRef>
              <c:f>Sheet1!$C$1</c:f>
              <c:strCache>
                <c:ptCount val="1"/>
                <c:pt idx="0">
                  <c:v>Emulsion</c:v>
                </c:pt>
              </c:strCache>
            </c:strRef>
          </c:tx>
          <c:spPr>
            <a:solidFill>
              <a:schemeClr val="accent2"/>
            </a:solidFill>
            <a:ln>
              <a:noFill/>
            </a:ln>
            <a:effectLst/>
          </c:spPr>
          <c:invertIfNegative val="0"/>
          <c:dLbls>
            <c:delete val="1"/>
          </c:dLbls>
          <c:cat>
            <c:strRef>
              <c:f>Sheet1!$A$2:$A$5</c:f>
              <c:strCache>
                <c:ptCount val="4"/>
                <c:pt idx="0">
                  <c:v>Cow's milk</c:v>
                </c:pt>
                <c:pt idx="1">
                  <c:v>Egg</c:v>
                </c:pt>
                <c:pt idx="2">
                  <c:v>Peanut</c:v>
                </c:pt>
                <c:pt idx="3">
                  <c:v>Any food</c:v>
                </c:pt>
              </c:strCache>
            </c:strRef>
          </c:cat>
          <c:val>
            <c:numRef>
              <c:f>Sheet1!$C$2:$C$5</c:f>
              <c:numCache>
                <c:formatCode>General</c:formatCode>
                <c:ptCount val="4"/>
                <c:pt idx="0">
                  <c:v>0.5</c:v>
                </c:pt>
                <c:pt idx="1">
                  <c:v>0.5</c:v>
                </c:pt>
                <c:pt idx="2">
                  <c:v>0.5</c:v>
                </c:pt>
                <c:pt idx="3">
                  <c:v>0.5</c:v>
                </c:pt>
              </c:numCache>
            </c:numRef>
          </c:val>
          <c:extLst>
            <c:ext xmlns:c16="http://schemas.microsoft.com/office/drawing/2014/chart" uri="{C3380CC4-5D6E-409C-BE32-E72D297353CC}">
              <c16:uniqueId val="{00000002-F5A0-6F45-9F0F-BB57FD6498BA}"/>
            </c:ext>
          </c:extLst>
        </c:ser>
        <c:dLbls>
          <c:dLblPos val="inEnd"/>
          <c:showLegendKey val="0"/>
          <c:showVal val="1"/>
          <c:showCatName val="0"/>
          <c:showSerName val="0"/>
          <c:showPercent val="0"/>
          <c:showBubbleSize val="0"/>
        </c:dLbls>
        <c:gapWidth val="121"/>
        <c:overlap val="-11"/>
        <c:axId val="1620659264"/>
        <c:axId val="1288169120"/>
      </c:barChart>
      <c:catAx>
        <c:axId val="162065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288169120"/>
        <c:crosses val="autoZero"/>
        <c:auto val="1"/>
        <c:lblAlgn val="ctr"/>
        <c:lblOffset val="100"/>
        <c:noMultiLvlLbl val="0"/>
      </c:catAx>
      <c:valAx>
        <c:axId val="1288169120"/>
        <c:scaling>
          <c:orientation val="minMax"/>
          <c:max val="25"/>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dirty="0"/>
                  <a:t>Prevalence of peanut allergy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206592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64298392015995"/>
          <c:y val="0.26782728461591965"/>
          <c:w val="0.85117517113423025"/>
          <c:h val="0.58463432733438192"/>
        </c:manualLayout>
      </c:layout>
      <c:scatterChart>
        <c:scatterStyle val="smoothMarker"/>
        <c:varyColors val="0"/>
        <c:ser>
          <c:idx val="0"/>
          <c:order val="0"/>
          <c:tx>
            <c:strRef>
              <c:f>Sheet1!$B$1</c:f>
              <c:strCache>
                <c:ptCount val="1"/>
                <c:pt idx="0">
                  <c:v>Atopic Dermatitis</c:v>
                </c:pt>
              </c:strCache>
            </c:strRef>
          </c:tx>
          <c:spPr>
            <a:ln w="19050" cap="rnd">
              <a:solidFill>
                <a:schemeClr val="accent1"/>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Sheet1!$B$2:$B$12</c:f>
              <c:numCache>
                <c:formatCode>General</c:formatCode>
                <c:ptCount val="11"/>
                <c:pt idx="0">
                  <c:v>0.3</c:v>
                </c:pt>
                <c:pt idx="1">
                  <c:v>1</c:v>
                </c:pt>
                <c:pt idx="2">
                  <c:v>0.28999999999999998</c:v>
                </c:pt>
                <c:pt idx="3">
                  <c:v>0.183</c:v>
                </c:pt>
                <c:pt idx="4">
                  <c:v>0.10299999999999999</c:v>
                </c:pt>
                <c:pt idx="5">
                  <c:v>7.5999999999999998E-2</c:v>
                </c:pt>
                <c:pt idx="6">
                  <c:v>4.1000000000000002E-2</c:v>
                </c:pt>
                <c:pt idx="7">
                  <c:v>5.1999999999999998E-2</c:v>
                </c:pt>
                <c:pt idx="8">
                  <c:v>2.8000000000000001E-2</c:v>
                </c:pt>
                <c:pt idx="9">
                  <c:v>2.8000000000000001E-2</c:v>
                </c:pt>
                <c:pt idx="10">
                  <c:v>1.4E-2</c:v>
                </c:pt>
              </c:numCache>
            </c:numRef>
          </c:yVal>
          <c:smooth val="1"/>
          <c:extLst>
            <c:ext xmlns:c16="http://schemas.microsoft.com/office/drawing/2014/chart" uri="{C3380CC4-5D6E-409C-BE32-E72D297353CC}">
              <c16:uniqueId val="{00000000-F39A-B248-9DCE-6309D89FAD0E}"/>
            </c:ext>
          </c:extLst>
        </c:ser>
        <c:ser>
          <c:idx val="1"/>
          <c:order val="1"/>
          <c:tx>
            <c:strRef>
              <c:f>Sheet1!$C$1</c:f>
              <c:strCache>
                <c:ptCount val="1"/>
                <c:pt idx="0">
                  <c:v>IgE-FA</c:v>
                </c:pt>
              </c:strCache>
            </c:strRef>
          </c:tx>
          <c:spPr>
            <a:ln w="19050" cap="rnd">
              <a:solidFill>
                <a:schemeClr val="tx2">
                  <a:lumMod val="60000"/>
                  <a:lumOff val="40000"/>
                </a:schemeClr>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Sheet1!$C$2:$C$12</c:f>
              <c:numCache>
                <c:formatCode>General</c:formatCode>
                <c:ptCount val="11"/>
                <c:pt idx="0">
                  <c:v>0.15</c:v>
                </c:pt>
                <c:pt idx="1">
                  <c:v>0.20300000000000001</c:v>
                </c:pt>
                <c:pt idx="2">
                  <c:v>0.31</c:v>
                </c:pt>
                <c:pt idx="3">
                  <c:v>0.5</c:v>
                </c:pt>
                <c:pt idx="4">
                  <c:v>0.2</c:v>
                </c:pt>
                <c:pt idx="5">
                  <c:v>0.16600000000000001</c:v>
                </c:pt>
                <c:pt idx="6">
                  <c:v>0.10299999999999999</c:v>
                </c:pt>
                <c:pt idx="7">
                  <c:v>9.7000000000000003E-2</c:v>
                </c:pt>
                <c:pt idx="8">
                  <c:v>6.9000000000000006E-2</c:v>
                </c:pt>
                <c:pt idx="9">
                  <c:v>6.6000000000000003E-2</c:v>
                </c:pt>
                <c:pt idx="10">
                  <c:v>4.8000000000000001E-2</c:v>
                </c:pt>
              </c:numCache>
            </c:numRef>
          </c:yVal>
          <c:smooth val="1"/>
          <c:extLst>
            <c:ext xmlns:c16="http://schemas.microsoft.com/office/drawing/2014/chart" uri="{C3380CC4-5D6E-409C-BE32-E72D297353CC}">
              <c16:uniqueId val="{00000001-F39A-B248-9DCE-6309D89FAD0E}"/>
            </c:ext>
          </c:extLst>
        </c:ser>
        <c:ser>
          <c:idx val="2"/>
          <c:order val="2"/>
          <c:tx>
            <c:strRef>
              <c:f>Sheet1!$D$1</c:f>
              <c:strCache>
                <c:ptCount val="1"/>
                <c:pt idx="0">
                  <c:v>Asthma</c:v>
                </c:pt>
              </c:strCache>
            </c:strRef>
          </c:tx>
          <c:spPr>
            <a:ln w="19050" cap="rnd">
              <a:solidFill>
                <a:schemeClr val="accent3"/>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Sheet1!$D$2:$D$12</c:f>
              <c:numCache>
                <c:formatCode>General</c:formatCode>
                <c:ptCount val="11"/>
                <c:pt idx="0">
                  <c:v>0</c:v>
                </c:pt>
                <c:pt idx="1">
                  <c:v>0.01</c:v>
                </c:pt>
                <c:pt idx="2">
                  <c:v>0.1</c:v>
                </c:pt>
                <c:pt idx="3">
                  <c:v>0.5</c:v>
                </c:pt>
                <c:pt idx="4">
                  <c:v>0.217</c:v>
                </c:pt>
                <c:pt idx="5">
                  <c:v>0.183</c:v>
                </c:pt>
                <c:pt idx="6">
                  <c:v>0.13800000000000001</c:v>
                </c:pt>
                <c:pt idx="7">
                  <c:v>0.152</c:v>
                </c:pt>
                <c:pt idx="8">
                  <c:v>0.11700000000000001</c:v>
                </c:pt>
                <c:pt idx="9">
                  <c:v>0.121</c:v>
                </c:pt>
                <c:pt idx="10">
                  <c:v>7.1999999999999995E-2</c:v>
                </c:pt>
              </c:numCache>
            </c:numRef>
          </c:yVal>
          <c:smooth val="1"/>
          <c:extLst>
            <c:ext xmlns:c16="http://schemas.microsoft.com/office/drawing/2014/chart" uri="{C3380CC4-5D6E-409C-BE32-E72D297353CC}">
              <c16:uniqueId val="{00000002-F39A-B248-9DCE-6309D89FAD0E}"/>
            </c:ext>
          </c:extLst>
        </c:ser>
        <c:ser>
          <c:idx val="3"/>
          <c:order val="3"/>
          <c:tx>
            <c:strRef>
              <c:f>Sheet1!$E$1</c:f>
              <c:strCache>
                <c:ptCount val="1"/>
                <c:pt idx="0">
                  <c:v>Allergic Rhinitis</c:v>
                </c:pt>
              </c:strCache>
            </c:strRef>
          </c:tx>
          <c:spPr>
            <a:ln w="19050" cap="rnd">
              <a:solidFill>
                <a:schemeClr val="accent4"/>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Sheet1!$E$2:$E$12</c:f>
              <c:numCache>
                <c:formatCode>General</c:formatCode>
                <c:ptCount val="11"/>
                <c:pt idx="0">
                  <c:v>0</c:v>
                </c:pt>
                <c:pt idx="1">
                  <c:v>0.01</c:v>
                </c:pt>
                <c:pt idx="2">
                  <c:v>0.09</c:v>
                </c:pt>
                <c:pt idx="3">
                  <c:v>0.155</c:v>
                </c:pt>
                <c:pt idx="4">
                  <c:v>0.19</c:v>
                </c:pt>
                <c:pt idx="5">
                  <c:v>0.23400000000000001</c:v>
                </c:pt>
                <c:pt idx="6">
                  <c:v>0.193</c:v>
                </c:pt>
                <c:pt idx="7">
                  <c:v>0.22800000000000001</c:v>
                </c:pt>
                <c:pt idx="8">
                  <c:v>0.17199999999999999</c:v>
                </c:pt>
                <c:pt idx="9">
                  <c:v>0.21</c:v>
                </c:pt>
                <c:pt idx="10">
                  <c:v>0.13400000000000001</c:v>
                </c:pt>
              </c:numCache>
            </c:numRef>
          </c:yVal>
          <c:smooth val="1"/>
          <c:extLst>
            <c:ext xmlns:c16="http://schemas.microsoft.com/office/drawing/2014/chart" uri="{C3380CC4-5D6E-409C-BE32-E72D297353CC}">
              <c16:uniqueId val="{00000003-F39A-B248-9DCE-6309D89FAD0E}"/>
            </c:ext>
          </c:extLst>
        </c:ser>
        <c:ser>
          <c:idx val="4"/>
          <c:order val="4"/>
          <c:tx>
            <c:strRef>
              <c:f>Sheet1!$F$1</c:f>
              <c:strCache>
                <c:ptCount val="1"/>
                <c:pt idx="0">
                  <c:v>EoE</c:v>
                </c:pt>
              </c:strCache>
            </c:strRef>
          </c:tx>
          <c:spPr>
            <a:ln w="38100" cap="rnd">
              <a:solidFill>
                <a:srgbClr val="C00000"/>
              </a:solidFill>
              <a:round/>
            </a:ln>
            <a:effectLst/>
          </c:spPr>
          <c:marker>
            <c:symbol val="none"/>
          </c:marker>
          <c:xVal>
            <c:numRef>
              <c:f>Sheet1!$A$2:$A$12</c:f>
              <c:numCache>
                <c:formatCode>General</c:formatCode>
                <c:ptCount val="11"/>
                <c:pt idx="0">
                  <c:v>0.25</c:v>
                </c:pt>
                <c:pt idx="1">
                  <c:v>0.5</c:v>
                </c:pt>
                <c:pt idx="2">
                  <c:v>1</c:v>
                </c:pt>
                <c:pt idx="3">
                  <c:v>1.5</c:v>
                </c:pt>
                <c:pt idx="4">
                  <c:v>2</c:v>
                </c:pt>
                <c:pt idx="5">
                  <c:v>2.5</c:v>
                </c:pt>
                <c:pt idx="6">
                  <c:v>3</c:v>
                </c:pt>
                <c:pt idx="7">
                  <c:v>3.5</c:v>
                </c:pt>
                <c:pt idx="8">
                  <c:v>4</c:v>
                </c:pt>
                <c:pt idx="9">
                  <c:v>4.5</c:v>
                </c:pt>
                <c:pt idx="10">
                  <c:v>5</c:v>
                </c:pt>
              </c:numCache>
            </c:numRef>
          </c:xVal>
          <c:yVal>
            <c:numRef>
              <c:f>Sheet1!$F$2:$F$12</c:f>
              <c:numCache>
                <c:formatCode>General</c:formatCode>
                <c:ptCount val="11"/>
                <c:pt idx="0">
                  <c:v>0</c:v>
                </c:pt>
                <c:pt idx="1">
                  <c:v>0.02</c:v>
                </c:pt>
                <c:pt idx="2">
                  <c:v>7.0000000000000007E-2</c:v>
                </c:pt>
                <c:pt idx="3">
                  <c:v>0.12</c:v>
                </c:pt>
                <c:pt idx="4">
                  <c:v>0.15</c:v>
                </c:pt>
                <c:pt idx="5">
                  <c:v>0.22</c:v>
                </c:pt>
                <c:pt idx="6">
                  <c:v>0.24</c:v>
                </c:pt>
                <c:pt idx="7">
                  <c:v>0.22</c:v>
                </c:pt>
                <c:pt idx="8">
                  <c:v>0.18</c:v>
                </c:pt>
                <c:pt idx="9">
                  <c:v>0.17</c:v>
                </c:pt>
                <c:pt idx="10">
                  <c:v>0.13400000000000001</c:v>
                </c:pt>
              </c:numCache>
            </c:numRef>
          </c:yVal>
          <c:smooth val="1"/>
          <c:extLst>
            <c:ext xmlns:c16="http://schemas.microsoft.com/office/drawing/2014/chart" uri="{C3380CC4-5D6E-409C-BE32-E72D297353CC}">
              <c16:uniqueId val="{00000005-F39A-B248-9DCE-6309D89FAD0E}"/>
            </c:ext>
          </c:extLst>
        </c:ser>
        <c:dLbls>
          <c:showLegendKey val="0"/>
          <c:showVal val="0"/>
          <c:showCatName val="0"/>
          <c:showSerName val="0"/>
          <c:showPercent val="0"/>
          <c:showBubbleSize val="0"/>
        </c:dLbls>
        <c:axId val="1297970576"/>
        <c:axId val="1297600064"/>
      </c:scatterChart>
      <c:valAx>
        <c:axId val="1297970576"/>
        <c:scaling>
          <c:orientation val="minMax"/>
          <c:max val="5"/>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t>Age at diagnosis (years)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97600064"/>
        <c:crosses val="autoZero"/>
        <c:crossBetween val="midCat"/>
      </c:valAx>
      <c:valAx>
        <c:axId val="1297600064"/>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Density of disease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1297970576"/>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9F2E5F-DD97-4492-9F4C-FD11BB71CAF6}" type="datetimeFigureOut">
              <a:rPr lang="en-US" smtClean="0"/>
              <a:t>6/1/2021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BF074-5B9A-4087-9F42-BD437E9722D8}" type="slidenum">
              <a:rPr lang="en-US" smtClean="0"/>
              <a:t>‹#›</a:t>
            </a:fld>
            <a:endParaRPr lang="en-US"/>
          </a:p>
        </p:txBody>
      </p:sp>
    </p:spTree>
    <p:extLst>
      <p:ext uri="{BB962C8B-B14F-4D97-AF65-F5344CB8AC3E}">
        <p14:creationId xmlns:p14="http://schemas.microsoft.com/office/powerpoint/2010/main" val="3801463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2472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E6785-7D40-4F2B-A70E-BE72FE1F7DB3}" type="slidenum">
              <a:rPr lang="en-US" smtClean="0"/>
              <a:t>10</a:t>
            </a:fld>
            <a:endParaRPr lang="en-US"/>
          </a:p>
        </p:txBody>
      </p:sp>
    </p:spTree>
    <p:extLst>
      <p:ext uri="{BB962C8B-B14F-4D97-AF65-F5344CB8AC3E}">
        <p14:creationId xmlns:p14="http://schemas.microsoft.com/office/powerpoint/2010/main" val="1538306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Stein: We studied environmental exposures, genetic ancestry, and immune profiles among 60 Amish and Hutterite children, measuring levels of allergens and endotoxins and assessing the microbiome composition of indoor dust samples. Whole blood was collected to measure serum </a:t>
            </a:r>
            <a:r>
              <a:rPr lang="en-US" sz="1200" b="0" i="0" kern="1200" dirty="0" err="1">
                <a:solidFill>
                  <a:schemeClr val="tx1"/>
                </a:solidFill>
                <a:effectLst/>
                <a:latin typeface="+mn-lt"/>
                <a:ea typeface="+mn-ea"/>
                <a:cs typeface="+mn-cs"/>
              </a:rPr>
              <a:t>IgE</a:t>
            </a:r>
            <a:r>
              <a:rPr lang="en-US" sz="1200" b="0" i="0" kern="1200" dirty="0">
                <a:solidFill>
                  <a:schemeClr val="tx1"/>
                </a:solidFill>
                <a:effectLst/>
                <a:latin typeface="+mn-lt"/>
                <a:ea typeface="+mn-ea"/>
                <a:cs typeface="+mn-cs"/>
              </a:rPr>
              <a:t> levels, cytokine responses, and gene expression, and peripheral-blood leukocytes were </a:t>
            </a:r>
            <a:r>
              <a:rPr lang="en-US" sz="1200" b="0" i="0" kern="1200" dirty="0" err="1">
                <a:solidFill>
                  <a:schemeClr val="tx1"/>
                </a:solidFill>
                <a:effectLst/>
                <a:latin typeface="+mn-lt"/>
                <a:ea typeface="+mn-ea"/>
                <a:cs typeface="+mn-cs"/>
              </a:rPr>
              <a:t>phenotyped</a:t>
            </a:r>
            <a:r>
              <a:rPr lang="en-US" sz="1200" b="0" i="0" kern="1200" dirty="0">
                <a:solidFill>
                  <a:schemeClr val="tx1"/>
                </a:solidFill>
                <a:effectLst/>
                <a:latin typeface="+mn-lt"/>
                <a:ea typeface="+mn-ea"/>
                <a:cs typeface="+mn-cs"/>
              </a:rPr>
              <a:t> with flow cytometry. The effects of dust extracts obtained from Amish and Hutterite homes on immune and airway responses were assessed in a murine model of experimental allergic asthma.</a:t>
            </a:r>
            <a:endParaRPr lang="en-US" dirty="0"/>
          </a:p>
        </p:txBody>
      </p:sp>
      <p:sp>
        <p:nvSpPr>
          <p:cNvPr id="4" name="Slide Number Placeholder 3"/>
          <p:cNvSpPr>
            <a:spLocks noGrp="1"/>
          </p:cNvSpPr>
          <p:nvPr>
            <p:ph type="sldNum" sz="quarter" idx="5"/>
          </p:nvPr>
        </p:nvSpPr>
        <p:spPr/>
        <p:txBody>
          <a:bodyPr/>
          <a:lstStyle/>
          <a:p>
            <a:fld id="{AEEE6785-7D40-4F2B-A70E-BE72FE1F7DB3}" type="slidenum">
              <a:rPr lang="en-US" smtClean="0"/>
              <a:t>11</a:t>
            </a:fld>
            <a:endParaRPr lang="en-US"/>
          </a:p>
        </p:txBody>
      </p:sp>
    </p:spTree>
    <p:extLst>
      <p:ext uri="{BB962C8B-B14F-4D97-AF65-F5344CB8AC3E}">
        <p14:creationId xmlns:p14="http://schemas.microsoft.com/office/powerpoint/2010/main" val="3132172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Stein: We studied environmental exposures, genetic ancestry, and immune profiles among 60 Amish and Hutterite children, measuring levels of allergens and endotoxins and assessing the microbiome composition of indoor dust samples. Whole blood was collected to measure serum </a:t>
            </a:r>
            <a:r>
              <a:rPr lang="en-US" sz="1200" b="0" i="0" kern="1200" dirty="0" err="1">
                <a:solidFill>
                  <a:schemeClr val="tx1"/>
                </a:solidFill>
                <a:effectLst/>
                <a:latin typeface="+mn-lt"/>
                <a:ea typeface="+mn-ea"/>
                <a:cs typeface="+mn-cs"/>
              </a:rPr>
              <a:t>IgE</a:t>
            </a:r>
            <a:r>
              <a:rPr lang="en-US" sz="1200" b="0" i="0" kern="1200" dirty="0">
                <a:solidFill>
                  <a:schemeClr val="tx1"/>
                </a:solidFill>
                <a:effectLst/>
                <a:latin typeface="+mn-lt"/>
                <a:ea typeface="+mn-ea"/>
                <a:cs typeface="+mn-cs"/>
              </a:rPr>
              <a:t> levels, cytokine responses, and gene expression, and peripheral-blood leukocytes were </a:t>
            </a:r>
            <a:r>
              <a:rPr lang="en-US" sz="1200" b="0" i="0" kern="1200" dirty="0" err="1">
                <a:solidFill>
                  <a:schemeClr val="tx1"/>
                </a:solidFill>
                <a:effectLst/>
                <a:latin typeface="+mn-lt"/>
                <a:ea typeface="+mn-ea"/>
                <a:cs typeface="+mn-cs"/>
              </a:rPr>
              <a:t>phenotyped</a:t>
            </a:r>
            <a:r>
              <a:rPr lang="en-US" sz="1200" b="0" i="0" kern="1200" dirty="0">
                <a:solidFill>
                  <a:schemeClr val="tx1"/>
                </a:solidFill>
                <a:effectLst/>
                <a:latin typeface="+mn-lt"/>
                <a:ea typeface="+mn-ea"/>
                <a:cs typeface="+mn-cs"/>
              </a:rPr>
              <a:t> with flow cytometry. The effects of dust extracts obtained from Amish and Hutterite homes on immune and airway responses were assessed in a murine model of experimental allergic asthma.</a:t>
            </a:r>
            <a:endParaRPr lang="en-US" dirty="0"/>
          </a:p>
        </p:txBody>
      </p:sp>
      <p:sp>
        <p:nvSpPr>
          <p:cNvPr id="4" name="Slide Number Placeholder 3"/>
          <p:cNvSpPr>
            <a:spLocks noGrp="1"/>
          </p:cNvSpPr>
          <p:nvPr>
            <p:ph type="sldNum" sz="quarter" idx="5"/>
          </p:nvPr>
        </p:nvSpPr>
        <p:spPr/>
        <p:txBody>
          <a:bodyPr/>
          <a:lstStyle/>
          <a:p>
            <a:fld id="{AEEE6785-7D40-4F2B-A70E-BE72FE1F7DB3}" type="slidenum">
              <a:rPr lang="en-US" smtClean="0"/>
              <a:t>12</a:t>
            </a:fld>
            <a:endParaRPr lang="en-US"/>
          </a:p>
        </p:txBody>
      </p:sp>
    </p:spTree>
    <p:extLst>
      <p:ext uri="{BB962C8B-B14F-4D97-AF65-F5344CB8AC3E}">
        <p14:creationId xmlns:p14="http://schemas.microsoft.com/office/powerpoint/2010/main" val="3841658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Mitre</a:t>
            </a:r>
            <a:r>
              <a:rPr lang="en-US" dirty="0"/>
              <a:t>: </a:t>
            </a:r>
            <a:r>
              <a:rPr lang="en-US" sz="1200" b="0" i="0" kern="1200" dirty="0">
                <a:solidFill>
                  <a:schemeClr val="tx1"/>
                </a:solidFill>
                <a:effectLst/>
                <a:latin typeface="+mn-lt"/>
                <a:ea typeface="+mn-ea"/>
                <a:cs typeface="+mn-cs"/>
              </a:rPr>
              <a:t>A retrospective cohort study was conducted in 792 130 children who were Department of Defense TRICARE beneficiaries with a birth medical record in the Military Health System database between October 1, 2001, and September 30, 2013, with continued enrollment from within 35 days of birth until at least age 1 year. Children who had an initial birth stay of greater than 7 days or were diagnosed with any of the outcome allergic conditions within the first 6 months of life were excluded from the study. Data analysis was performed from April 15, 2015, to January 4, 2018.</a:t>
            </a:r>
            <a:endParaRPr lang="en-US" dirty="0"/>
          </a:p>
        </p:txBody>
      </p:sp>
      <p:sp>
        <p:nvSpPr>
          <p:cNvPr id="4" name="Slide Number Placeholder 3"/>
          <p:cNvSpPr>
            <a:spLocks noGrp="1"/>
          </p:cNvSpPr>
          <p:nvPr>
            <p:ph type="sldNum" sz="quarter" idx="5"/>
          </p:nvPr>
        </p:nvSpPr>
        <p:spPr/>
        <p:txBody>
          <a:bodyPr/>
          <a:lstStyle/>
          <a:p>
            <a:fld id="{AEEE6785-7D40-4F2B-A70E-BE72FE1F7DB3}" type="slidenum">
              <a:rPr lang="en-US" smtClean="0"/>
              <a:t>13</a:t>
            </a:fld>
            <a:endParaRPr lang="en-US"/>
          </a:p>
        </p:txBody>
      </p:sp>
    </p:spTree>
    <p:extLst>
      <p:ext uri="{BB962C8B-B14F-4D97-AF65-F5344CB8AC3E}">
        <p14:creationId xmlns:p14="http://schemas.microsoft.com/office/powerpoint/2010/main" val="426176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Mitre</a:t>
            </a:r>
            <a:r>
              <a:rPr lang="en-US" dirty="0"/>
              <a:t>: </a:t>
            </a:r>
            <a:r>
              <a:rPr lang="en-US" sz="1200" b="0" i="0" kern="1200" dirty="0">
                <a:solidFill>
                  <a:schemeClr val="tx1"/>
                </a:solidFill>
                <a:effectLst/>
                <a:latin typeface="+mn-lt"/>
                <a:ea typeface="+mn-ea"/>
                <a:cs typeface="+mn-cs"/>
              </a:rPr>
              <a:t>A retrospective cohort study was conducted in 792 130 children who were Department of Defense TRICARE beneficiaries with a birth medical record in the Military Health System database between October 1, 2001, and September 30, 2013, with continued enrollment from within 35 days of birth until at least age 1 year. Children who had an initial birth stay of greater than 7 days or were diagnosed with any of the outcome allergic conditions within the first 6 months of life were excluded from the study. Data analysis was performed from April 15, 2015, to January 4, 2018.</a:t>
            </a:r>
            <a:endParaRPr lang="en-US" dirty="0"/>
          </a:p>
        </p:txBody>
      </p:sp>
      <p:sp>
        <p:nvSpPr>
          <p:cNvPr id="4" name="Slide Number Placeholder 3"/>
          <p:cNvSpPr>
            <a:spLocks noGrp="1"/>
          </p:cNvSpPr>
          <p:nvPr>
            <p:ph type="sldNum" sz="quarter" idx="5"/>
          </p:nvPr>
        </p:nvSpPr>
        <p:spPr/>
        <p:txBody>
          <a:bodyPr/>
          <a:lstStyle/>
          <a:p>
            <a:fld id="{AEEE6785-7D40-4F2B-A70E-BE72FE1F7DB3}" type="slidenum">
              <a:rPr lang="en-US" smtClean="0"/>
              <a:t>14</a:t>
            </a:fld>
            <a:endParaRPr lang="en-US"/>
          </a:p>
        </p:txBody>
      </p:sp>
    </p:spTree>
    <p:extLst>
      <p:ext uri="{BB962C8B-B14F-4D97-AF65-F5344CB8AC3E}">
        <p14:creationId xmlns:p14="http://schemas.microsoft.com/office/powerpoint/2010/main" val="243291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Sasaki et al. noted that among pediatric patients with asthma, uncontrolled asthma was present in 9.2 % of those without rhinitis, 15.3 % of those with mild-moderate rhinitis, and 29.2 % of those with severe rhinitis.</a:t>
            </a:r>
          </a:p>
          <a:p>
            <a:endParaRPr lang="en-US" dirty="0"/>
          </a:p>
        </p:txBody>
      </p:sp>
      <p:sp>
        <p:nvSpPr>
          <p:cNvPr id="4" name="Slide Number Placeholder 3"/>
          <p:cNvSpPr>
            <a:spLocks noGrp="1"/>
          </p:cNvSpPr>
          <p:nvPr>
            <p:ph type="sldNum" sz="quarter" idx="5"/>
          </p:nvPr>
        </p:nvSpPr>
        <p:spPr/>
        <p:txBody>
          <a:bodyPr/>
          <a:lstStyle/>
          <a:p>
            <a:fld id="{AEEE6785-7D40-4F2B-A70E-BE72FE1F7DB3}" type="slidenum">
              <a:rPr lang="en-US" smtClean="0"/>
              <a:t>24</a:t>
            </a:fld>
            <a:endParaRPr lang="en-US"/>
          </a:p>
        </p:txBody>
      </p:sp>
    </p:spTree>
    <p:extLst>
      <p:ext uri="{BB962C8B-B14F-4D97-AF65-F5344CB8AC3E}">
        <p14:creationId xmlns:p14="http://schemas.microsoft.com/office/powerpoint/2010/main" val="1158074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0CBE0-EA8F-4CB7-B1C2-4678231A7A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54D538-AEFA-44A7-B34B-ED7C670B9D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FCC0E7-9842-4196-91FD-D99D6F29D87A}"/>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6/1/2021</a:t>
            </a:fld>
            <a:endParaRPr lang="en-US"/>
          </a:p>
        </p:txBody>
      </p:sp>
      <p:sp>
        <p:nvSpPr>
          <p:cNvPr id="5" name="Footer Placeholder 4">
            <a:extLst>
              <a:ext uri="{FF2B5EF4-FFF2-40B4-BE49-F238E27FC236}">
                <a16:creationId xmlns:a16="http://schemas.microsoft.com/office/drawing/2014/main" id="{8849B556-D390-4447-979C-5837AADDCA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F1C7C-30A4-42BA-95DD-D676D82F45B3}"/>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1602890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C838-D39B-478D-95F6-043AF521D9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3F048F-E051-4AB7-8495-AE25F5CF70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8B3B8-83B3-4A0A-8AE4-BB3056799BE6}"/>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6/1/2021</a:t>
            </a:fld>
            <a:endParaRPr lang="en-US"/>
          </a:p>
        </p:txBody>
      </p:sp>
      <p:sp>
        <p:nvSpPr>
          <p:cNvPr id="5" name="Footer Placeholder 4">
            <a:extLst>
              <a:ext uri="{FF2B5EF4-FFF2-40B4-BE49-F238E27FC236}">
                <a16:creationId xmlns:a16="http://schemas.microsoft.com/office/drawing/2014/main" id="{1C55D822-DC80-46BE-B943-22CD74F0B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086E8F-8FBF-4A95-8E9F-2CE7A4451AF6}"/>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1363934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43FA5C-08DB-4D4E-B953-C7414D49F3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D77236-7A48-4247-A363-F72F23A19C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FD5C7-2C43-48DE-ACBF-A04235527C20}"/>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6/1/2021</a:t>
            </a:fld>
            <a:endParaRPr lang="en-US"/>
          </a:p>
        </p:txBody>
      </p:sp>
      <p:sp>
        <p:nvSpPr>
          <p:cNvPr id="5" name="Footer Placeholder 4">
            <a:extLst>
              <a:ext uri="{FF2B5EF4-FFF2-40B4-BE49-F238E27FC236}">
                <a16:creationId xmlns:a16="http://schemas.microsoft.com/office/drawing/2014/main" id="{B4E080A4-FED7-4976-9C6A-EFD09E7A4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062378-BFBD-4034-8707-2FDE11CC6393}"/>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501362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759019" y="296616"/>
            <a:ext cx="10691531" cy="10049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759019" y="1548714"/>
            <a:ext cx="10691531" cy="440874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84B3D"/>
              </a:buClr>
              <a:buSzPts val="2800"/>
              <a:buChar char="•"/>
              <a:defRPr/>
            </a:lvl1pPr>
            <a:lvl2pPr marL="914400" lvl="1" indent="-342900" algn="l">
              <a:lnSpc>
                <a:spcPct val="90000"/>
              </a:lnSpc>
              <a:spcBef>
                <a:spcPts val="500"/>
              </a:spcBef>
              <a:spcAft>
                <a:spcPts val="0"/>
              </a:spcAft>
              <a:buClr>
                <a:srgbClr val="584B3D"/>
              </a:buClr>
              <a:buSzPts val="1800"/>
              <a:buChar char="•"/>
              <a:defRPr/>
            </a:lvl2pPr>
            <a:lvl3pPr marL="1371600" lvl="2" indent="-342900" algn="l">
              <a:lnSpc>
                <a:spcPct val="90000"/>
              </a:lnSpc>
              <a:spcBef>
                <a:spcPts val="500"/>
              </a:spcBef>
              <a:spcAft>
                <a:spcPts val="0"/>
              </a:spcAft>
              <a:buClr>
                <a:srgbClr val="584B3D"/>
              </a:buClr>
              <a:buSzPts val="1800"/>
              <a:buChar char="•"/>
              <a:defRPr/>
            </a:lvl3pPr>
            <a:lvl4pPr marL="1828800" lvl="3" indent="-342900" algn="l">
              <a:lnSpc>
                <a:spcPct val="90000"/>
              </a:lnSpc>
              <a:spcBef>
                <a:spcPts val="500"/>
              </a:spcBef>
              <a:spcAft>
                <a:spcPts val="0"/>
              </a:spcAft>
              <a:buClr>
                <a:srgbClr val="584B3D"/>
              </a:buClr>
              <a:buSzPts val="1800"/>
              <a:buChar char="•"/>
              <a:defRPr/>
            </a:lvl4pPr>
            <a:lvl5pPr marL="2286000" lvl="4" indent="-342900" algn="l">
              <a:lnSpc>
                <a:spcPct val="90000"/>
              </a:lnSpc>
              <a:spcBef>
                <a:spcPts val="500"/>
              </a:spcBef>
              <a:spcAft>
                <a:spcPts val="0"/>
              </a:spcAft>
              <a:buClr>
                <a:srgbClr val="584B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05510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F280-6052-4AEA-B9D0-2011EA1801F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0EDE25E-FE26-42A0-A317-808B5C854C42}"/>
              </a:ext>
            </a:extLst>
          </p:cNvPr>
          <p:cNvSpPr>
            <a:spLocks noGrp="1"/>
          </p:cNvSpPr>
          <p:nvPr>
            <p:ph idx="1"/>
          </p:nvPr>
        </p:nvSpPr>
        <p:spPr>
          <a:xfrm>
            <a:off x="843934" y="2151789"/>
            <a:ext cx="5830030" cy="3496048"/>
          </a:xfrm>
          <a:prstGeom prst="rect">
            <a:avLst/>
          </a:prstGeom>
        </p:spPr>
        <p:txBody>
          <a:bodyPr vert="horz" lIns="91440" tIns="45720" rIns="91440" bIns="45720" rtlCol="0">
            <a:noAutofit/>
          </a:bodyPr>
          <a:lstStyle>
            <a:lvl1pPr marL="0" indent="0">
              <a:buNone/>
              <a:defRPr lang="en-US" sz="2000" dirty="0">
                <a:solidFill>
                  <a:schemeClr val="tx1"/>
                </a:solidFill>
              </a:defRPr>
            </a:lvl1pPr>
            <a:lvl2pPr marL="457200" indent="0">
              <a:buNone/>
              <a:defRPr lang="en-US" sz="1800" dirty="0">
                <a:solidFill>
                  <a:schemeClr val="tx1"/>
                </a:solidFill>
              </a:defRPr>
            </a:lvl2pPr>
            <a:lvl3pPr marL="914400" indent="0">
              <a:buNone/>
              <a:defRPr lang="en-US" sz="1600" dirty="0">
                <a:solidFill>
                  <a:schemeClr val="tx1"/>
                </a:solidFill>
              </a:defRPr>
            </a:lvl3pPr>
            <a:lvl4pPr marL="1371600" indent="0">
              <a:buNone/>
              <a:defRPr lang="en-US" sz="1400" dirty="0">
                <a:solidFill>
                  <a:schemeClr val="tx1"/>
                </a:solidFill>
              </a:defRPr>
            </a:lvl4pPr>
            <a:lvl5pPr marL="1828800" indent="0">
              <a:buNone/>
              <a:defRPr lang="en-US" sz="14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9A9FFCD8-DDE0-4BBD-A3DB-0740095A1FF6}"/>
              </a:ext>
            </a:extLst>
          </p:cNvPr>
          <p:cNvCxnSpPr>
            <a:cxnSpLocks/>
          </p:cNvCxnSpPr>
          <p:nvPr userDrawn="1"/>
        </p:nvCxnSpPr>
        <p:spPr>
          <a:xfrm>
            <a:off x="818057" y="2140113"/>
            <a:ext cx="5855907" cy="8308"/>
          </a:xfrm>
          <a:prstGeom prst="line">
            <a:avLst/>
          </a:prstGeom>
          <a:ln cap="rnd">
            <a:gradFill>
              <a:gsLst>
                <a:gs pos="22000">
                  <a:srgbClr val="A4A9BB"/>
                </a:gs>
                <a:gs pos="100000">
                  <a:schemeClr val="bg1">
                    <a:alpha val="0"/>
                  </a:schemeClr>
                </a:gs>
              </a:gsLst>
              <a:lin ang="0" scaled="0"/>
            </a:gradFill>
            <a:headEnd type="oval" w="sm" len="sm"/>
          </a:ln>
          <a:effectLst/>
        </p:spPr>
        <p:style>
          <a:lnRef idx="2">
            <a:schemeClr val="accent1"/>
          </a:lnRef>
          <a:fillRef idx="0">
            <a:schemeClr val="accent1"/>
          </a:fillRef>
          <a:effectRef idx="1">
            <a:schemeClr val="accent1"/>
          </a:effectRef>
          <a:fontRef idx="minor">
            <a:schemeClr val="tx1"/>
          </a:fontRef>
        </p:style>
      </p:cxnSp>
      <p:sp>
        <p:nvSpPr>
          <p:cNvPr id="5" name="Text Placeholder 8">
            <a:extLst>
              <a:ext uri="{FF2B5EF4-FFF2-40B4-BE49-F238E27FC236}">
                <a16:creationId xmlns:a16="http://schemas.microsoft.com/office/drawing/2014/main" id="{228CAAA2-A80A-4C75-A787-17677712A5EC}"/>
              </a:ext>
            </a:extLst>
          </p:cNvPr>
          <p:cNvSpPr>
            <a:spLocks noGrp="1"/>
          </p:cNvSpPr>
          <p:nvPr>
            <p:ph type="body" sz="quarter" idx="15" hasCustomPrompt="1"/>
          </p:nvPr>
        </p:nvSpPr>
        <p:spPr>
          <a:xfrm>
            <a:off x="841062" y="1418226"/>
            <a:ext cx="5829508" cy="411480"/>
          </a:xfrm>
          <a:prstGeom prst="rect">
            <a:avLst/>
          </a:prstGeom>
        </p:spPr>
        <p:txBody>
          <a:bodyPr anchor="b"/>
          <a:lstStyle>
            <a:lvl1pPr marL="0" indent="0">
              <a:buNone/>
              <a:defRPr sz="24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first name</a:t>
            </a:r>
          </a:p>
        </p:txBody>
      </p:sp>
      <p:sp>
        <p:nvSpPr>
          <p:cNvPr id="6" name="Text Placeholder 8">
            <a:extLst>
              <a:ext uri="{FF2B5EF4-FFF2-40B4-BE49-F238E27FC236}">
                <a16:creationId xmlns:a16="http://schemas.microsoft.com/office/drawing/2014/main" id="{3789B411-D345-4FF2-9502-E1055892559E}"/>
              </a:ext>
            </a:extLst>
          </p:cNvPr>
          <p:cNvSpPr>
            <a:spLocks noGrp="1"/>
          </p:cNvSpPr>
          <p:nvPr>
            <p:ph type="body" sz="quarter" idx="13" hasCustomPrompt="1"/>
          </p:nvPr>
        </p:nvSpPr>
        <p:spPr>
          <a:xfrm>
            <a:off x="843935" y="1749598"/>
            <a:ext cx="5829508" cy="411480"/>
          </a:xfrm>
          <a:prstGeom prst="rect">
            <a:avLst/>
          </a:prstGeom>
        </p:spPr>
        <p:txBody>
          <a:bodyPr anchor="b"/>
          <a:lstStyle>
            <a:lvl1pPr marL="0" indent="0">
              <a:buNone/>
              <a:defRPr sz="24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last name</a:t>
            </a:r>
          </a:p>
        </p:txBody>
      </p:sp>
    </p:spTree>
    <p:extLst>
      <p:ext uri="{BB962C8B-B14F-4D97-AF65-F5344CB8AC3E}">
        <p14:creationId xmlns:p14="http://schemas.microsoft.com/office/powerpoint/2010/main" val="21980320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720F-FD5A-4CE8-8504-AEE0C1C7A6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2821C8-E80A-4497-80FF-901D1452F8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8E431-4513-492A-85D6-8739046BC31A}"/>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6/1/2021</a:t>
            </a:fld>
            <a:endParaRPr lang="en-US"/>
          </a:p>
        </p:txBody>
      </p:sp>
      <p:sp>
        <p:nvSpPr>
          <p:cNvPr id="5" name="Footer Placeholder 4">
            <a:extLst>
              <a:ext uri="{FF2B5EF4-FFF2-40B4-BE49-F238E27FC236}">
                <a16:creationId xmlns:a16="http://schemas.microsoft.com/office/drawing/2014/main" id="{DF4EA2AA-11BA-4E7A-8F54-4EF38DE27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176867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9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720F-FD5A-4CE8-8504-AEE0C1C7A6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2821C8-E80A-4497-80FF-901D1452F83F}"/>
              </a:ext>
            </a:extLst>
          </p:cNvPr>
          <p:cNvSpPr>
            <a:spLocks noGrp="1"/>
          </p:cNvSpPr>
          <p:nvPr>
            <p:ph idx="1"/>
          </p:nvPr>
        </p:nvSpPr>
        <p:spPr>
          <a:xfrm>
            <a:off x="838200" y="1825625"/>
            <a:ext cx="10515600" cy="4125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0696345-2407-B545-A7C6-BFC70F7590E0}"/>
              </a:ext>
            </a:extLst>
          </p:cNvPr>
          <p:cNvSpPr>
            <a:spLocks noGrp="1"/>
          </p:cNvSpPr>
          <p:nvPr>
            <p:ph type="body" sz="quarter" idx="10" hasCustomPrompt="1"/>
          </p:nvPr>
        </p:nvSpPr>
        <p:spPr>
          <a:xfrm>
            <a:off x="2550319" y="6129338"/>
            <a:ext cx="8803481" cy="657224"/>
          </a:xfrm>
        </p:spPr>
        <p:txBody>
          <a:bodyPr anchor="t">
            <a:normAutofit/>
          </a:bodyPr>
          <a:lstStyle>
            <a:lvl1pPr marL="0" indent="0">
              <a:spcBef>
                <a:spcPts val="0"/>
              </a:spcBef>
              <a:buNone/>
              <a:defRPr sz="1200"/>
            </a:lvl1pPr>
          </a:lstStyle>
          <a:p>
            <a:pPr lvl="0"/>
            <a:r>
              <a:rPr lang="en-US" dirty="0"/>
              <a:t>References.</a:t>
            </a:r>
          </a:p>
        </p:txBody>
      </p:sp>
    </p:spTree>
    <p:extLst>
      <p:ext uri="{BB962C8B-B14F-4D97-AF65-F5344CB8AC3E}">
        <p14:creationId xmlns:p14="http://schemas.microsoft.com/office/powerpoint/2010/main" val="423869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C175-7C9A-487F-B1C1-5F37340E20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91F277-DE7F-48F8-BB28-192DC6DC91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D44B7-080D-41C9-9F91-95AB0826EB3C}"/>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6/1/2021</a:t>
            </a:fld>
            <a:endParaRPr lang="en-US"/>
          </a:p>
        </p:txBody>
      </p:sp>
      <p:sp>
        <p:nvSpPr>
          <p:cNvPr id="5" name="Footer Placeholder 4">
            <a:extLst>
              <a:ext uri="{FF2B5EF4-FFF2-40B4-BE49-F238E27FC236}">
                <a16:creationId xmlns:a16="http://schemas.microsoft.com/office/drawing/2014/main" id="{3F1A68AA-8B95-45B5-9AA0-E29C678C2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C1118-6802-45AC-B1DA-796F786C84D1}"/>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4162709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29B4-E29E-41D8-BA5E-F7ADE835DB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E50CB-7E3A-4C87-B866-34E8E9B33A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04BA8-289D-46E7-8678-E7632FDD1E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059EFD-CD48-494C-AF20-F540A2F24F88}"/>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6/1/2021</a:t>
            </a:fld>
            <a:endParaRPr lang="en-US"/>
          </a:p>
        </p:txBody>
      </p:sp>
      <p:sp>
        <p:nvSpPr>
          <p:cNvPr id="6" name="Footer Placeholder 5">
            <a:extLst>
              <a:ext uri="{FF2B5EF4-FFF2-40B4-BE49-F238E27FC236}">
                <a16:creationId xmlns:a16="http://schemas.microsoft.com/office/drawing/2014/main" id="{EFEE0A1C-A10D-43FD-992D-EDC6C3C0ED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C0CAA6-EA1B-4DC2-9505-912EDBAFF39D}"/>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363540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1C540-0794-4BEA-B308-A6AFBE6CAD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64350A-8939-4428-8A79-DF0B9177E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436504-C4A8-4DCF-9BEB-9F77E0AFFE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172BF-D12E-455D-A033-8546D85F5A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7B578E-2C60-4C9E-BD84-D43479300C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59A6D7-AA22-47C2-AFF7-15AE60C75EAF}"/>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6/1/2021</a:t>
            </a:fld>
            <a:endParaRPr lang="en-US"/>
          </a:p>
        </p:txBody>
      </p:sp>
      <p:sp>
        <p:nvSpPr>
          <p:cNvPr id="8" name="Footer Placeholder 7">
            <a:extLst>
              <a:ext uri="{FF2B5EF4-FFF2-40B4-BE49-F238E27FC236}">
                <a16:creationId xmlns:a16="http://schemas.microsoft.com/office/drawing/2014/main" id="{3A54E842-76E9-4C16-8A53-8E585C9F6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8FD62EE-BD32-43B7-B1F2-A7E772A33B44}"/>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3817704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7427F-05D8-4ABC-B421-6DB4FE5C8F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5DD8F4-225D-45F2-88B0-66E908F0909B}"/>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6/1/2021</a:t>
            </a:fld>
            <a:endParaRPr lang="en-US"/>
          </a:p>
        </p:txBody>
      </p:sp>
      <p:sp>
        <p:nvSpPr>
          <p:cNvPr id="4" name="Footer Placeholder 3">
            <a:extLst>
              <a:ext uri="{FF2B5EF4-FFF2-40B4-BE49-F238E27FC236}">
                <a16:creationId xmlns:a16="http://schemas.microsoft.com/office/drawing/2014/main" id="{73FA7EB2-93FC-4FD3-A0F9-0E99AA40E3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90FF31E-C397-4D91-8C03-F76CFBF8FACA}"/>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181506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B8C938-C9B6-4DC6-9EC1-2141CA9B70BB}"/>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6/1/2021</a:t>
            </a:fld>
            <a:endParaRPr lang="en-US"/>
          </a:p>
        </p:txBody>
      </p:sp>
      <p:sp>
        <p:nvSpPr>
          <p:cNvPr id="3" name="Footer Placeholder 2">
            <a:extLst>
              <a:ext uri="{FF2B5EF4-FFF2-40B4-BE49-F238E27FC236}">
                <a16:creationId xmlns:a16="http://schemas.microsoft.com/office/drawing/2014/main" id="{E632B5FA-B5DF-4A4E-95BA-0B8BC83B43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C6669EC-996A-4D23-B126-213A6C6BE2D4}"/>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44267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B0B4-2C4E-4416-9B89-6EBA8806C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F891EE-C6F1-43CC-B007-CCA224AD58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363E59-C823-4659-94EC-BB41ADD65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3F14C9-9D84-44E3-BFFA-125C1A7C8C38}"/>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6/1/2021</a:t>
            </a:fld>
            <a:endParaRPr lang="en-US"/>
          </a:p>
        </p:txBody>
      </p:sp>
      <p:sp>
        <p:nvSpPr>
          <p:cNvPr id="6" name="Footer Placeholder 5">
            <a:extLst>
              <a:ext uri="{FF2B5EF4-FFF2-40B4-BE49-F238E27FC236}">
                <a16:creationId xmlns:a16="http://schemas.microsoft.com/office/drawing/2014/main" id="{F22D4E23-424A-4ECC-85C2-8F5529FD9D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10CF9A-9946-4CA3-A01F-8AC9B5EC5C13}"/>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18767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723B-8E17-4DB3-B42A-89F22F5126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34C4F-4D88-4BAC-A2F0-4AD62F220B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D65B28-A1E2-45E3-BFD0-C41967E66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3C85B-DCB8-41C1-8215-FFDD89E0281E}"/>
              </a:ext>
            </a:extLst>
          </p:cNvPr>
          <p:cNvSpPr>
            <a:spLocks noGrp="1"/>
          </p:cNvSpPr>
          <p:nvPr>
            <p:ph type="dt" sz="half" idx="10"/>
          </p:nvPr>
        </p:nvSpPr>
        <p:spPr>
          <a:xfrm>
            <a:off x="838200" y="6356350"/>
            <a:ext cx="2743200" cy="365125"/>
          </a:xfrm>
          <a:prstGeom prst="rect">
            <a:avLst/>
          </a:prstGeom>
        </p:spPr>
        <p:txBody>
          <a:bodyPr/>
          <a:lstStyle/>
          <a:p>
            <a:fld id="{86E14151-4DED-4D61-83FC-EDAA1E403688}" type="datetimeFigureOut">
              <a:rPr lang="en-US" smtClean="0"/>
              <a:t>6/1/2021</a:t>
            </a:fld>
            <a:endParaRPr lang="en-US"/>
          </a:p>
        </p:txBody>
      </p:sp>
      <p:sp>
        <p:nvSpPr>
          <p:cNvPr id="6" name="Footer Placeholder 5">
            <a:extLst>
              <a:ext uri="{FF2B5EF4-FFF2-40B4-BE49-F238E27FC236}">
                <a16:creationId xmlns:a16="http://schemas.microsoft.com/office/drawing/2014/main" id="{FBC4C7D9-D26D-4AFC-B5F3-C56E128B4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9D3FEB-DEF1-42FB-9E1C-2C4C97B93F81}"/>
              </a:ext>
            </a:extLst>
          </p:cNvPr>
          <p:cNvSpPr>
            <a:spLocks noGrp="1"/>
          </p:cNvSpPr>
          <p:nvPr>
            <p:ph type="sldNum" sz="quarter" idx="12"/>
          </p:nvPr>
        </p:nvSpPr>
        <p:spPr>
          <a:xfrm>
            <a:off x="8610600" y="6356350"/>
            <a:ext cx="2743200" cy="365125"/>
          </a:xfrm>
          <a:prstGeom prst="rect">
            <a:avLst/>
          </a:prstGeom>
        </p:spPr>
        <p:txBody>
          <a:bodyPr/>
          <a:lstStyle/>
          <a:p>
            <a:fld id="{E13226F7-4A41-4CB8-B606-E19EDA383C39}" type="slidenum">
              <a:rPr lang="en-US" smtClean="0"/>
              <a:t>‹#›</a:t>
            </a:fld>
            <a:endParaRPr lang="en-US"/>
          </a:p>
        </p:txBody>
      </p:sp>
    </p:spTree>
    <p:extLst>
      <p:ext uri="{BB962C8B-B14F-4D97-AF65-F5344CB8AC3E}">
        <p14:creationId xmlns:p14="http://schemas.microsoft.com/office/powerpoint/2010/main" val="133727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596A85-1F0D-4064-BCF1-1F3A1176E3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0ABB59-B3FD-4C71-AC7E-CF07AB20AA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83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5"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706448"/>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ed.upenn.edu/hilllab" TargetMode="External"/><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twitter.com/lab_hill"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creativecommons.org/licenses/by-nc-nd/4.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creativecommons.org/licenses/by/4.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68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Common Environmental Factors</a:t>
            </a:r>
          </a:p>
        </p:txBody>
      </p:sp>
      <p:sp>
        <p:nvSpPr>
          <p:cNvPr id="3" name="Content Placeholder 2">
            <a:extLst>
              <a:ext uri="{FF2B5EF4-FFF2-40B4-BE49-F238E27FC236}">
                <a16:creationId xmlns:a16="http://schemas.microsoft.com/office/drawing/2014/main" id="{75B7EE45-A5EC-BE48-B5F6-C20D1D80AC5A}"/>
              </a:ext>
            </a:extLst>
          </p:cNvPr>
          <p:cNvSpPr>
            <a:spLocks noGrp="1"/>
          </p:cNvSpPr>
          <p:nvPr>
            <p:ph idx="1"/>
          </p:nvPr>
        </p:nvSpPr>
        <p:spPr/>
        <p:txBody>
          <a:bodyPr/>
          <a:lstStyle/>
          <a:p>
            <a:r>
              <a:rPr lang="en-US" dirty="0"/>
              <a:t>Microbial exposure</a:t>
            </a:r>
          </a:p>
          <a:p>
            <a:r>
              <a:rPr lang="en-US" dirty="0"/>
              <a:t>Medication exposure</a:t>
            </a:r>
          </a:p>
          <a:p>
            <a:r>
              <a:rPr lang="en-US" dirty="0"/>
              <a:t>Delivery mode</a:t>
            </a:r>
          </a:p>
          <a:p>
            <a:r>
              <a:rPr lang="en-US" dirty="0"/>
              <a:t>Feeding practices</a:t>
            </a:r>
          </a:p>
          <a:p>
            <a:r>
              <a:rPr lang="en-US" dirty="0"/>
              <a:t>Pollution exposure</a:t>
            </a:r>
          </a:p>
          <a:p>
            <a:r>
              <a:rPr lang="en-US" dirty="0"/>
              <a:t>Infection history</a:t>
            </a:r>
          </a:p>
        </p:txBody>
      </p:sp>
      <p:sp>
        <p:nvSpPr>
          <p:cNvPr id="5" name="Content Placeholder 11">
            <a:extLst>
              <a:ext uri="{FF2B5EF4-FFF2-40B4-BE49-F238E27FC236}">
                <a16:creationId xmlns:a16="http://schemas.microsoft.com/office/drawing/2014/main" id="{7D3ADF07-7DD6-40DE-A4A7-AB1E4DD485FB}"/>
              </a:ext>
            </a:extLst>
          </p:cNvPr>
          <p:cNvSpPr txBox="1">
            <a:spLocks/>
          </p:cNvSpPr>
          <p:nvPr/>
        </p:nvSpPr>
        <p:spPr>
          <a:xfrm>
            <a:off x="1222053" y="2031090"/>
            <a:ext cx="3691479" cy="3757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584B3D"/>
                </a:solidFill>
                <a:latin typeface="Chronicle Text G1 Roman"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584B3D"/>
                </a:solidFill>
                <a:latin typeface="Chronicle Text G1 Roman"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584B3D"/>
                </a:solidFill>
                <a:latin typeface="Chronicle Text G1 Roman"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584B3D"/>
                </a:solidFill>
                <a:latin typeface="Chronicle Text G1 Roman"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584B3D"/>
                </a:solidFill>
                <a:latin typeface="Chronicle Text G1 Roman"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latin typeface="+mn-lt"/>
            </a:endParaRPr>
          </a:p>
        </p:txBody>
      </p:sp>
    </p:spTree>
    <p:extLst>
      <p:ext uri="{BB962C8B-B14F-4D97-AF65-F5344CB8AC3E}">
        <p14:creationId xmlns:p14="http://schemas.microsoft.com/office/powerpoint/2010/main" val="40779316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Common Environmental Factors</a:t>
            </a:r>
          </a:p>
        </p:txBody>
      </p:sp>
      <p:sp>
        <p:nvSpPr>
          <p:cNvPr id="3" name="Content Placeholder 2">
            <a:extLst>
              <a:ext uri="{FF2B5EF4-FFF2-40B4-BE49-F238E27FC236}">
                <a16:creationId xmlns:a16="http://schemas.microsoft.com/office/drawing/2014/main" id="{1D2215AB-C5C5-C845-84E4-A9D978758B8C}"/>
              </a:ext>
            </a:extLst>
          </p:cNvPr>
          <p:cNvSpPr>
            <a:spLocks noGrp="1"/>
          </p:cNvSpPr>
          <p:nvPr>
            <p:ph idx="1"/>
          </p:nvPr>
        </p:nvSpPr>
        <p:spPr>
          <a:xfrm>
            <a:off x="838200" y="1825625"/>
            <a:ext cx="4789967" cy="4125119"/>
          </a:xfrm>
        </p:spPr>
        <p:txBody>
          <a:bodyPr/>
          <a:lstStyle/>
          <a:p>
            <a:r>
              <a:rPr lang="en-US" dirty="0">
                <a:solidFill>
                  <a:schemeClr val="accent1"/>
                </a:solidFill>
              </a:rPr>
              <a:t>Microbial exposure</a:t>
            </a:r>
          </a:p>
          <a:p>
            <a:r>
              <a:rPr lang="en-US" dirty="0"/>
              <a:t>Medication exposure</a:t>
            </a:r>
          </a:p>
          <a:p>
            <a:r>
              <a:rPr lang="en-US" dirty="0"/>
              <a:t>Delivery mode</a:t>
            </a:r>
          </a:p>
          <a:p>
            <a:r>
              <a:rPr lang="en-US" dirty="0"/>
              <a:t>Feeding practices</a:t>
            </a:r>
          </a:p>
          <a:p>
            <a:r>
              <a:rPr lang="en-US" dirty="0"/>
              <a:t>Pollution exposure</a:t>
            </a:r>
          </a:p>
          <a:p>
            <a:r>
              <a:rPr lang="en-US" dirty="0"/>
              <a:t>Infection history</a:t>
            </a:r>
          </a:p>
        </p:txBody>
      </p:sp>
      <p:sp>
        <p:nvSpPr>
          <p:cNvPr id="4" name="Text Placeholder 3">
            <a:extLst>
              <a:ext uri="{FF2B5EF4-FFF2-40B4-BE49-F238E27FC236}">
                <a16:creationId xmlns:a16="http://schemas.microsoft.com/office/drawing/2014/main" id="{72FECC3B-2F49-4346-A1B0-3DD7D8730D79}"/>
              </a:ext>
            </a:extLst>
          </p:cNvPr>
          <p:cNvSpPr>
            <a:spLocks noGrp="1"/>
          </p:cNvSpPr>
          <p:nvPr>
            <p:ph type="body" sz="quarter" idx="10"/>
          </p:nvPr>
        </p:nvSpPr>
        <p:spPr/>
        <p:txBody>
          <a:bodyPr/>
          <a:lstStyle/>
          <a:p>
            <a:r>
              <a:rPr lang="en-US" dirty="0"/>
              <a:t>Stein MM et al. </a:t>
            </a:r>
            <a:r>
              <a:rPr lang="en-US" i="1" dirty="0"/>
              <a:t>N </a:t>
            </a:r>
            <a:r>
              <a:rPr lang="en-US" i="1" dirty="0" err="1"/>
              <a:t>Engl</a:t>
            </a:r>
            <a:r>
              <a:rPr lang="en-US" i="1" dirty="0"/>
              <a:t> J Med</a:t>
            </a:r>
            <a:r>
              <a:rPr lang="en-US" dirty="0"/>
              <a:t>. 2016;375(5):411-421.</a:t>
            </a:r>
          </a:p>
        </p:txBody>
      </p:sp>
      <p:graphicFrame>
        <p:nvGraphicFramePr>
          <p:cNvPr id="9" name="Table 8">
            <a:extLst>
              <a:ext uri="{FF2B5EF4-FFF2-40B4-BE49-F238E27FC236}">
                <a16:creationId xmlns:a16="http://schemas.microsoft.com/office/drawing/2014/main" id="{752162FF-67D4-6447-B89C-1463AB10643F}"/>
              </a:ext>
            </a:extLst>
          </p:cNvPr>
          <p:cNvGraphicFramePr>
            <a:graphicFrameLocks noGrp="1"/>
          </p:cNvGraphicFramePr>
          <p:nvPr>
            <p:extLst>
              <p:ext uri="{D42A27DB-BD31-4B8C-83A1-F6EECF244321}">
                <p14:modId xmlns:p14="http://schemas.microsoft.com/office/powerpoint/2010/main" val="346811539"/>
              </p:ext>
            </p:extLst>
          </p:nvPr>
        </p:nvGraphicFramePr>
        <p:xfrm>
          <a:off x="6096000" y="1869282"/>
          <a:ext cx="5337544" cy="3184815"/>
        </p:xfrm>
        <a:graphic>
          <a:graphicData uri="http://schemas.openxmlformats.org/drawingml/2006/table">
            <a:tbl>
              <a:tblPr firstRow="1" bandRow="1">
                <a:tableStyleId>{F5AB1C69-6EDB-4FF4-983F-18BD219EF322}</a:tableStyleId>
              </a:tblPr>
              <a:tblGrid>
                <a:gridCol w="2126512">
                  <a:extLst>
                    <a:ext uri="{9D8B030D-6E8A-4147-A177-3AD203B41FA5}">
                      <a16:colId xmlns:a16="http://schemas.microsoft.com/office/drawing/2014/main" val="2039885710"/>
                    </a:ext>
                  </a:extLst>
                </a:gridCol>
                <a:gridCol w="1605516">
                  <a:extLst>
                    <a:ext uri="{9D8B030D-6E8A-4147-A177-3AD203B41FA5}">
                      <a16:colId xmlns:a16="http://schemas.microsoft.com/office/drawing/2014/main" val="2743346536"/>
                    </a:ext>
                  </a:extLst>
                </a:gridCol>
                <a:gridCol w="1605516">
                  <a:extLst>
                    <a:ext uri="{9D8B030D-6E8A-4147-A177-3AD203B41FA5}">
                      <a16:colId xmlns:a16="http://schemas.microsoft.com/office/drawing/2014/main" val="2135352938"/>
                    </a:ext>
                  </a:extLst>
                </a:gridCol>
              </a:tblGrid>
              <a:tr h="41536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effectLst/>
                          <a:latin typeface="Calibri" panose="020F0502020204030204" pitchFamily="34" charset="0"/>
                          <a:cs typeface="Calibri" panose="020F0502020204030204" pitchFamily="34" charset="0"/>
                        </a:rPr>
                        <a:t>Demographic and Clinical Characteristics of Study Populations*</a:t>
                      </a:r>
                      <a:endPar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363265"/>
                  </a:ext>
                </a:extLst>
              </a:tr>
              <a:tr h="451294">
                <a:tc>
                  <a:txBody>
                    <a:bodyPr/>
                    <a:lstStyle/>
                    <a:p>
                      <a:pPr marL="0" marR="0" algn="l">
                        <a:lnSpc>
                          <a:spcPct val="107000"/>
                        </a:lnSpc>
                        <a:spcBef>
                          <a:spcPts val="0"/>
                        </a:spcBef>
                        <a:spcAft>
                          <a:spcPts val="0"/>
                        </a:spcAft>
                      </a:pPr>
                      <a:r>
                        <a:rPr lang="en-US" sz="1200" b="1" u="none" dirty="0">
                          <a:solidFill>
                            <a:schemeClr val="bg1"/>
                          </a:solidFill>
                          <a:effectLst/>
                          <a:latin typeface="Calibri" panose="020F0502020204030204" pitchFamily="34" charset="0"/>
                          <a:cs typeface="Calibri" panose="020F0502020204030204" pitchFamily="34" charset="0"/>
                        </a:rPr>
                        <a:t> Characteristic</a:t>
                      </a:r>
                      <a:endParaRPr lang="en-US" sz="12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07000"/>
                        </a:lnSpc>
                        <a:spcBef>
                          <a:spcPts val="0"/>
                        </a:spcBef>
                        <a:spcAft>
                          <a:spcPts val="0"/>
                        </a:spcAft>
                      </a:pPr>
                      <a:r>
                        <a:rPr lang="en-US" sz="1200" b="1" u="none" dirty="0">
                          <a:solidFill>
                            <a:schemeClr val="bg1"/>
                          </a:solidFill>
                          <a:effectLst/>
                          <a:latin typeface="Calibri" panose="020F0502020204030204" pitchFamily="34" charset="0"/>
                          <a:cs typeface="Calibri" panose="020F0502020204030204" pitchFamily="34" charset="0"/>
                        </a:rPr>
                        <a:t>Amish (n = 30)</a:t>
                      </a:r>
                      <a:endParaRPr lang="en-US" sz="12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07000"/>
                        </a:lnSpc>
                        <a:spcBef>
                          <a:spcPts val="0"/>
                        </a:spcBef>
                        <a:spcAft>
                          <a:spcPts val="0"/>
                        </a:spcAft>
                      </a:pPr>
                      <a:r>
                        <a:rPr lang="en-US" sz="1200" b="1" u="none" dirty="0">
                          <a:solidFill>
                            <a:schemeClr val="bg1"/>
                          </a:solidFill>
                          <a:effectLst/>
                          <a:latin typeface="Calibri" panose="020F0502020204030204" pitchFamily="34" charset="0"/>
                          <a:cs typeface="Calibri" panose="020F0502020204030204" pitchFamily="34" charset="0"/>
                        </a:rPr>
                        <a:t>Hutterite (n = 30)</a:t>
                      </a:r>
                      <a:endParaRPr lang="en-US" sz="12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184647326"/>
                  </a:ext>
                </a:extLst>
              </a:tr>
              <a:tr h="289769">
                <a:tc>
                  <a:txBody>
                    <a:bodyPr/>
                    <a:lstStyle/>
                    <a:p>
                      <a:pPr marL="0" marR="0" algn="l">
                        <a:lnSpc>
                          <a:spcPct val="107000"/>
                        </a:lnSpc>
                        <a:spcBef>
                          <a:spcPts val="0"/>
                        </a:spcBef>
                        <a:spcAft>
                          <a:spcPts val="0"/>
                        </a:spcAft>
                      </a:pPr>
                      <a:r>
                        <a:rPr lang="en-US" sz="1200" b="1" u="none" dirty="0">
                          <a:solidFill>
                            <a:schemeClr val="tx1"/>
                          </a:solidFill>
                          <a:effectLst/>
                          <a:latin typeface="Calibri" panose="020F0502020204030204" pitchFamily="34" charset="0"/>
                          <a:cs typeface="Calibri" panose="020F0502020204030204" pitchFamily="34" charset="0"/>
                        </a:rPr>
                        <a:t>Age, median (range)</a:t>
                      </a:r>
                      <a:endPar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cs typeface="Calibri" panose="020F0502020204030204" pitchFamily="34" charset="0"/>
                        </a:rPr>
                        <a:t>11 (8-14)</a:t>
                      </a:r>
                      <a:endPar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cs typeface="Calibri" panose="020F0502020204030204" pitchFamily="34" charset="0"/>
                        </a:rPr>
                        <a:t>12 (7-14)</a:t>
                      </a:r>
                      <a:endPar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6741885"/>
                  </a:ext>
                </a:extLst>
              </a:tr>
              <a:tr h="289769">
                <a:tc>
                  <a:txBody>
                    <a:bodyPr/>
                    <a:lstStyle/>
                    <a:p>
                      <a:pPr marL="0" marR="0" algn="l">
                        <a:lnSpc>
                          <a:spcPct val="107000"/>
                        </a:lnSpc>
                        <a:spcBef>
                          <a:spcPts val="0"/>
                        </a:spcBef>
                        <a:spcAft>
                          <a:spcPts val="0"/>
                        </a:spcAft>
                      </a:pPr>
                      <a:r>
                        <a:rPr lang="en-US" sz="1200" b="1" u="none" dirty="0">
                          <a:solidFill>
                            <a:schemeClr val="tx1"/>
                          </a:solidFill>
                          <a:effectLst/>
                          <a:latin typeface="Calibri" panose="020F0502020204030204" pitchFamily="34" charset="0"/>
                          <a:cs typeface="Calibri" panose="020F0502020204030204" pitchFamily="34" charset="0"/>
                        </a:rPr>
                        <a:t>Girls, no.</a:t>
                      </a:r>
                      <a:endPar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cs typeface="Calibri" panose="020F0502020204030204" pitchFamily="34" charset="0"/>
                        </a:rPr>
                        <a:t>10</a:t>
                      </a:r>
                      <a:endPar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cs typeface="Calibri" panose="020F0502020204030204" pitchFamily="34" charset="0"/>
                        </a:rPr>
                        <a:t>10</a:t>
                      </a:r>
                      <a:endPar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2365674"/>
                  </a:ext>
                </a:extLst>
              </a:tr>
              <a:tr h="289769">
                <a:tc>
                  <a:txBody>
                    <a:bodyPr/>
                    <a:lstStyle/>
                    <a:p>
                      <a:pPr marL="0" marR="0" algn="l">
                        <a:lnSpc>
                          <a:spcPct val="107000"/>
                        </a:lnSpc>
                        <a:spcBef>
                          <a:spcPts val="0"/>
                        </a:spcBef>
                        <a:spcAft>
                          <a:spcPts val="0"/>
                        </a:spcAft>
                      </a:pPr>
                      <a:r>
                        <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Sibships, 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cs typeface="Calibri" panose="020F0502020204030204" pitchFamily="34" charset="0"/>
                        </a:rPr>
                        <a:t>15</a:t>
                      </a:r>
                      <a:endPar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cs typeface="Calibri" panose="020F0502020204030204" pitchFamily="34" charset="0"/>
                        </a:rPr>
                        <a:t>14</a:t>
                      </a:r>
                      <a:endPar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7587259"/>
                  </a:ext>
                </a:extLst>
              </a:tr>
              <a:tr h="289769">
                <a:tc>
                  <a:txBody>
                    <a:bodyPr/>
                    <a:lstStyle/>
                    <a:p>
                      <a:pPr marL="0" marR="0" algn="l">
                        <a:lnSpc>
                          <a:spcPct val="107000"/>
                        </a:lnSpc>
                        <a:spcBef>
                          <a:spcPts val="0"/>
                        </a:spcBef>
                        <a:spcAft>
                          <a:spcPts val="0"/>
                        </a:spcAft>
                      </a:pPr>
                      <a:r>
                        <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Children with asthma, 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7298466"/>
                  </a:ext>
                </a:extLst>
              </a:tr>
              <a:tr h="289769">
                <a:tc gridSpan="3">
                  <a:txBody>
                    <a:bodyPr/>
                    <a:lstStyle/>
                    <a:p>
                      <a:pPr marL="0" marR="0" algn="l">
                        <a:lnSpc>
                          <a:spcPct val="107000"/>
                        </a:lnSpc>
                        <a:spcBef>
                          <a:spcPts val="0"/>
                        </a:spcBef>
                        <a:spcAft>
                          <a:spcPts val="0"/>
                        </a:spcAft>
                      </a:pPr>
                      <a:r>
                        <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Positivity for allergen-specific </a:t>
                      </a:r>
                      <a:r>
                        <a:rPr lang="en-US" sz="1200" b="1" u="non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IgE</a:t>
                      </a:r>
                      <a:endPar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algn="ctr">
                        <a:lnSpc>
                          <a:spcPct val="107000"/>
                        </a:lnSpc>
                        <a:spcBef>
                          <a:spcPts val="0"/>
                        </a:spcBef>
                        <a:spcAft>
                          <a:spcPts val="0"/>
                        </a:spcAft>
                      </a:pP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3565318"/>
                  </a:ext>
                </a:extLst>
              </a:tr>
              <a:tr h="289769">
                <a:tc>
                  <a:txBody>
                    <a:bodyPr/>
                    <a:lstStyle/>
                    <a:p>
                      <a:pPr marL="0" marR="0" algn="l">
                        <a:lnSpc>
                          <a:spcPct val="107000"/>
                        </a:lnSpc>
                        <a:spcBef>
                          <a:spcPts val="0"/>
                        </a:spcBef>
                        <a:spcAft>
                          <a:spcPts val="0"/>
                        </a:spcAft>
                      </a:pPr>
                      <a:r>
                        <a:rPr lang="en-US" sz="1200" b="0"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&gt;0.7 </a:t>
                      </a:r>
                      <a:r>
                        <a:rPr lang="en-US" sz="1200" b="0" u="non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kUA</a:t>
                      </a:r>
                      <a:r>
                        <a:rPr lang="en-US" sz="1200" b="0"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5638668"/>
                  </a:ext>
                </a:extLst>
              </a:tr>
              <a:tr h="289769">
                <a:tc>
                  <a:txBody>
                    <a:bodyPr/>
                    <a:lstStyle/>
                    <a:p>
                      <a:pPr marL="0" marR="0" algn="l">
                        <a:lnSpc>
                          <a:spcPct val="107000"/>
                        </a:lnSpc>
                        <a:spcBef>
                          <a:spcPts val="0"/>
                        </a:spcBef>
                        <a:spcAft>
                          <a:spcPts val="0"/>
                        </a:spcAft>
                      </a:pPr>
                      <a:r>
                        <a:rPr lang="en-US" sz="1200" b="0"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&gt;3.5 </a:t>
                      </a:r>
                      <a:r>
                        <a:rPr lang="en-US" sz="1200" b="0" u="non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kUA</a:t>
                      </a:r>
                      <a:r>
                        <a:rPr lang="en-US" sz="1200" b="0"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2344948"/>
                  </a:ext>
                </a:extLst>
              </a:tr>
              <a:tr h="289769">
                <a:tc>
                  <a:txBody>
                    <a:bodyPr/>
                    <a:lstStyle/>
                    <a:p>
                      <a:pPr marL="0" marR="0" algn="l">
                        <a:lnSpc>
                          <a:spcPct val="107000"/>
                        </a:lnSpc>
                        <a:spcBef>
                          <a:spcPts val="0"/>
                        </a:spcBef>
                        <a:spcAft>
                          <a:spcPts val="0"/>
                        </a:spcAft>
                      </a:pPr>
                      <a:r>
                        <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Serum </a:t>
                      </a:r>
                      <a:r>
                        <a:rPr lang="en-US" sz="1200" b="1" u="non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IgE</a:t>
                      </a:r>
                      <a:r>
                        <a:rPr lang="en-US" sz="1200" b="1" u="non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median (IQR)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21 (10-57)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64 (15-288)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1129467"/>
                  </a:ext>
                </a:extLst>
              </a:tr>
            </a:tbl>
          </a:graphicData>
        </a:graphic>
      </p:graphicFrame>
      <p:sp>
        <p:nvSpPr>
          <p:cNvPr id="7" name="TextBox 6">
            <a:extLst>
              <a:ext uri="{FF2B5EF4-FFF2-40B4-BE49-F238E27FC236}">
                <a16:creationId xmlns:a16="http://schemas.microsoft.com/office/drawing/2014/main" id="{A28F26BC-2126-3A44-81BB-33A0681547E2}"/>
              </a:ext>
            </a:extLst>
          </p:cNvPr>
          <p:cNvSpPr txBox="1"/>
          <p:nvPr/>
        </p:nvSpPr>
        <p:spPr>
          <a:xfrm>
            <a:off x="6096000" y="5054097"/>
            <a:ext cx="2319418" cy="276999"/>
          </a:xfrm>
          <a:prstGeom prst="rect">
            <a:avLst/>
          </a:prstGeom>
          <a:noFill/>
        </p:spPr>
        <p:txBody>
          <a:bodyPr wrap="none" rtlCol="0">
            <a:spAutoFit/>
          </a:bodyPr>
          <a:lstStyle/>
          <a:p>
            <a:r>
              <a:rPr lang="en-US" sz="1200" dirty="0"/>
              <a:t>*UA denotes allergen-specific unit</a:t>
            </a:r>
          </a:p>
        </p:txBody>
      </p:sp>
    </p:spTree>
    <p:extLst>
      <p:ext uri="{BB962C8B-B14F-4D97-AF65-F5344CB8AC3E}">
        <p14:creationId xmlns:p14="http://schemas.microsoft.com/office/powerpoint/2010/main" val="24804807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Common Environmental Factors</a:t>
            </a:r>
          </a:p>
        </p:txBody>
      </p:sp>
      <p:sp>
        <p:nvSpPr>
          <p:cNvPr id="3" name="Content Placeholder 2">
            <a:extLst>
              <a:ext uri="{FF2B5EF4-FFF2-40B4-BE49-F238E27FC236}">
                <a16:creationId xmlns:a16="http://schemas.microsoft.com/office/drawing/2014/main" id="{1D2215AB-C5C5-C845-84E4-A9D978758B8C}"/>
              </a:ext>
            </a:extLst>
          </p:cNvPr>
          <p:cNvSpPr>
            <a:spLocks noGrp="1"/>
          </p:cNvSpPr>
          <p:nvPr>
            <p:ph idx="1"/>
          </p:nvPr>
        </p:nvSpPr>
        <p:spPr>
          <a:xfrm>
            <a:off x="838200" y="1825625"/>
            <a:ext cx="4789967" cy="4125119"/>
          </a:xfrm>
        </p:spPr>
        <p:txBody>
          <a:bodyPr/>
          <a:lstStyle/>
          <a:p>
            <a:r>
              <a:rPr lang="en-US" dirty="0">
                <a:solidFill>
                  <a:schemeClr val="accent1"/>
                </a:solidFill>
              </a:rPr>
              <a:t>Microbial exposure</a:t>
            </a:r>
          </a:p>
          <a:p>
            <a:r>
              <a:rPr lang="en-US" dirty="0"/>
              <a:t>Medication exposure</a:t>
            </a:r>
          </a:p>
          <a:p>
            <a:r>
              <a:rPr lang="en-US" dirty="0"/>
              <a:t>Delivery mode</a:t>
            </a:r>
          </a:p>
          <a:p>
            <a:r>
              <a:rPr lang="en-US" dirty="0"/>
              <a:t>Feeding practices</a:t>
            </a:r>
          </a:p>
          <a:p>
            <a:r>
              <a:rPr lang="en-US" dirty="0"/>
              <a:t>Pollution exposure</a:t>
            </a:r>
          </a:p>
          <a:p>
            <a:r>
              <a:rPr lang="en-US" dirty="0"/>
              <a:t>Infection history</a:t>
            </a:r>
          </a:p>
        </p:txBody>
      </p:sp>
      <p:sp>
        <p:nvSpPr>
          <p:cNvPr id="4" name="Text Placeholder 3">
            <a:extLst>
              <a:ext uri="{FF2B5EF4-FFF2-40B4-BE49-F238E27FC236}">
                <a16:creationId xmlns:a16="http://schemas.microsoft.com/office/drawing/2014/main" id="{72FECC3B-2F49-4346-A1B0-3DD7D8730D79}"/>
              </a:ext>
            </a:extLst>
          </p:cNvPr>
          <p:cNvSpPr>
            <a:spLocks noGrp="1"/>
          </p:cNvSpPr>
          <p:nvPr>
            <p:ph type="body" sz="quarter" idx="10"/>
          </p:nvPr>
        </p:nvSpPr>
        <p:spPr/>
        <p:txBody>
          <a:bodyPr/>
          <a:lstStyle/>
          <a:p>
            <a:r>
              <a:rPr lang="en-US" dirty="0"/>
              <a:t>Stein MM et al. </a:t>
            </a:r>
            <a:r>
              <a:rPr lang="en-US" i="1" dirty="0"/>
              <a:t>N </a:t>
            </a:r>
            <a:r>
              <a:rPr lang="en-US" i="1" dirty="0" err="1"/>
              <a:t>Engl</a:t>
            </a:r>
            <a:r>
              <a:rPr lang="en-US" i="1" dirty="0"/>
              <a:t> J Med</a:t>
            </a:r>
            <a:r>
              <a:rPr lang="en-US" dirty="0"/>
              <a:t>. 2016;375(5):411-421.</a:t>
            </a:r>
          </a:p>
        </p:txBody>
      </p:sp>
      <p:grpSp>
        <p:nvGrpSpPr>
          <p:cNvPr id="60" name="Group 59">
            <a:extLst>
              <a:ext uri="{FF2B5EF4-FFF2-40B4-BE49-F238E27FC236}">
                <a16:creationId xmlns:a16="http://schemas.microsoft.com/office/drawing/2014/main" id="{F1021E07-DEF3-1E42-A179-4B1DE9B5F52D}"/>
              </a:ext>
            </a:extLst>
          </p:cNvPr>
          <p:cNvGrpSpPr/>
          <p:nvPr/>
        </p:nvGrpSpPr>
        <p:grpSpPr>
          <a:xfrm>
            <a:off x="6752365" y="1482891"/>
            <a:ext cx="3915782" cy="4260112"/>
            <a:chOff x="7148605" y="1747051"/>
            <a:chExt cx="3915782" cy="4260112"/>
          </a:xfrm>
        </p:grpSpPr>
        <p:sp>
          <p:nvSpPr>
            <p:cNvPr id="59" name="Rectangle 58">
              <a:extLst>
                <a:ext uri="{FF2B5EF4-FFF2-40B4-BE49-F238E27FC236}">
                  <a16:creationId xmlns:a16="http://schemas.microsoft.com/office/drawing/2014/main" id="{C1C24597-E679-5140-A3E0-38069B0D6CC1}"/>
                </a:ext>
              </a:extLst>
            </p:cNvPr>
            <p:cNvSpPr/>
            <p:nvPr/>
          </p:nvSpPr>
          <p:spPr>
            <a:xfrm>
              <a:off x="7148605" y="1747051"/>
              <a:ext cx="3915782" cy="4260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D1BA618D-266C-3B4B-B1B0-692F37614D38}"/>
                </a:ext>
              </a:extLst>
            </p:cNvPr>
            <p:cNvGrpSpPr/>
            <p:nvPr/>
          </p:nvGrpSpPr>
          <p:grpSpPr>
            <a:xfrm>
              <a:off x="7148606" y="1877948"/>
              <a:ext cx="3795841" cy="4064130"/>
              <a:chOff x="7148606" y="1877948"/>
              <a:chExt cx="3795841" cy="4064130"/>
            </a:xfrm>
          </p:grpSpPr>
          <p:grpSp>
            <p:nvGrpSpPr>
              <p:cNvPr id="54" name="Group 53">
                <a:extLst>
                  <a:ext uri="{FF2B5EF4-FFF2-40B4-BE49-F238E27FC236}">
                    <a16:creationId xmlns:a16="http://schemas.microsoft.com/office/drawing/2014/main" id="{D48D6E80-E6AB-584C-9AAE-9CFAD3587EFF}"/>
                  </a:ext>
                </a:extLst>
              </p:cNvPr>
              <p:cNvGrpSpPr/>
              <p:nvPr/>
            </p:nvGrpSpPr>
            <p:grpSpPr>
              <a:xfrm>
                <a:off x="9596543" y="5251290"/>
                <a:ext cx="1019332" cy="130131"/>
                <a:chOff x="8316448" y="4773168"/>
                <a:chExt cx="1019332" cy="130131"/>
              </a:xfrm>
              <a:solidFill>
                <a:schemeClr val="accent4"/>
              </a:solidFill>
            </p:grpSpPr>
            <p:sp>
              <p:nvSpPr>
                <p:cNvPr id="56" name="Rectangle 55">
                  <a:extLst>
                    <a:ext uri="{FF2B5EF4-FFF2-40B4-BE49-F238E27FC236}">
                      <a16:creationId xmlns:a16="http://schemas.microsoft.com/office/drawing/2014/main" id="{274B9F90-1614-914E-9142-ABB4EAD33B56}"/>
                    </a:ext>
                  </a:extLst>
                </p:cNvPr>
                <p:cNvSpPr/>
                <p:nvPr/>
              </p:nvSpPr>
              <p:spPr>
                <a:xfrm>
                  <a:off x="8316448" y="4857580"/>
                  <a:ext cx="1019332" cy="457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CF6B648-E98F-6D49-A611-18AF8981E623}"/>
                    </a:ext>
                  </a:extLst>
                </p:cNvPr>
                <p:cNvSpPr/>
                <p:nvPr/>
              </p:nvSpPr>
              <p:spPr>
                <a:xfrm>
                  <a:off x="8316448" y="4773168"/>
                  <a:ext cx="1019332" cy="8507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0C4D2F62-68FA-5B43-938B-AC4A192D1599}"/>
                  </a:ext>
                </a:extLst>
              </p:cNvPr>
              <p:cNvGrpSpPr/>
              <p:nvPr/>
            </p:nvGrpSpPr>
            <p:grpSpPr>
              <a:xfrm>
                <a:off x="8309943" y="3437141"/>
                <a:ext cx="1019332" cy="1922257"/>
                <a:chOff x="8316448" y="3150940"/>
                <a:chExt cx="1019332" cy="1922257"/>
              </a:xfrm>
            </p:grpSpPr>
            <p:cxnSp>
              <p:nvCxnSpPr>
                <p:cNvPr id="48" name="Straight Connector 47">
                  <a:extLst>
                    <a:ext uri="{FF2B5EF4-FFF2-40B4-BE49-F238E27FC236}">
                      <a16:creationId xmlns:a16="http://schemas.microsoft.com/office/drawing/2014/main" id="{4C2727A5-0B57-8748-AF3E-35EB4F0B63DE}"/>
                    </a:ext>
                  </a:extLst>
                </p:cNvPr>
                <p:cNvCxnSpPr>
                  <a:cxnSpLocks/>
                </p:cNvCxnSpPr>
                <p:nvPr/>
              </p:nvCxnSpPr>
              <p:spPr>
                <a:xfrm>
                  <a:off x="8826114" y="3150940"/>
                  <a:ext cx="0" cy="1922257"/>
                </a:xfrm>
                <a:prstGeom prst="line">
                  <a:avLst/>
                </a:prstGeom>
                <a:ln w="19050"/>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id="{F8A85D33-2066-A546-BFAF-A7C2DB7141B3}"/>
                    </a:ext>
                  </a:extLst>
                </p:cNvPr>
                <p:cNvSpPr/>
                <p:nvPr/>
              </p:nvSpPr>
              <p:spPr>
                <a:xfrm>
                  <a:off x="8316448" y="4174762"/>
                  <a:ext cx="1019332" cy="72853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2A195E1-C793-E74E-BBB3-249C61F50578}"/>
                    </a:ext>
                  </a:extLst>
                </p:cNvPr>
                <p:cNvSpPr/>
                <p:nvPr/>
              </p:nvSpPr>
              <p:spPr>
                <a:xfrm>
                  <a:off x="8316448" y="3896703"/>
                  <a:ext cx="1019332" cy="52322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Half Frame 1">
                <a:extLst>
                  <a:ext uri="{FF2B5EF4-FFF2-40B4-BE49-F238E27FC236}">
                    <a16:creationId xmlns:a16="http://schemas.microsoft.com/office/drawing/2014/main" id="{0A436967-1AC0-224E-80CA-C7497F1B80F4}"/>
                  </a:ext>
                </a:extLst>
              </p:cNvPr>
              <p:cNvSpPr/>
              <p:nvPr/>
            </p:nvSpPr>
            <p:spPr>
              <a:xfrm flipV="1">
                <a:off x="8172893" y="2006009"/>
                <a:ext cx="2771554" cy="3444949"/>
              </a:xfrm>
              <a:prstGeom prst="halfFrame">
                <a:avLst>
                  <a:gd name="adj1" fmla="val 0"/>
                  <a:gd name="adj2" fmla="val 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AC9F6645-9FF0-C14C-BA8D-965BD60E0282}"/>
                  </a:ext>
                </a:extLst>
              </p:cNvPr>
              <p:cNvSpPr txBox="1"/>
              <p:nvPr/>
            </p:nvSpPr>
            <p:spPr>
              <a:xfrm>
                <a:off x="8265995" y="5418858"/>
                <a:ext cx="1119116" cy="523220"/>
              </a:xfrm>
              <a:prstGeom prst="rect">
                <a:avLst/>
              </a:prstGeom>
              <a:noFill/>
            </p:spPr>
            <p:txBody>
              <a:bodyPr wrap="square" rtlCol="0">
                <a:spAutoFit/>
              </a:bodyPr>
              <a:lstStyle/>
              <a:p>
                <a:pPr algn="ctr"/>
                <a:r>
                  <a:rPr lang="en-US" sz="1400" b="1" dirty="0"/>
                  <a:t>Amish homes</a:t>
                </a:r>
              </a:p>
            </p:txBody>
          </p:sp>
          <p:sp>
            <p:nvSpPr>
              <p:cNvPr id="10" name="TextBox 9">
                <a:extLst>
                  <a:ext uri="{FF2B5EF4-FFF2-40B4-BE49-F238E27FC236}">
                    <a16:creationId xmlns:a16="http://schemas.microsoft.com/office/drawing/2014/main" id="{7A98CDB3-EFD3-EA48-A6EE-34A97B529D0E}"/>
                  </a:ext>
                </a:extLst>
              </p:cNvPr>
              <p:cNvSpPr txBox="1"/>
              <p:nvPr/>
            </p:nvSpPr>
            <p:spPr>
              <a:xfrm>
                <a:off x="9538041" y="5418858"/>
                <a:ext cx="1119116" cy="523220"/>
              </a:xfrm>
              <a:prstGeom prst="rect">
                <a:avLst/>
              </a:prstGeom>
              <a:noFill/>
            </p:spPr>
            <p:txBody>
              <a:bodyPr wrap="square" rtlCol="0">
                <a:spAutoFit/>
              </a:bodyPr>
              <a:lstStyle/>
              <a:p>
                <a:pPr algn="ctr"/>
                <a:r>
                  <a:rPr lang="en-US" sz="1400" b="1" dirty="0"/>
                  <a:t>Hutterite homes</a:t>
                </a:r>
              </a:p>
            </p:txBody>
          </p:sp>
          <p:sp>
            <p:nvSpPr>
              <p:cNvPr id="6" name="TextBox 5">
                <a:extLst>
                  <a:ext uri="{FF2B5EF4-FFF2-40B4-BE49-F238E27FC236}">
                    <a16:creationId xmlns:a16="http://schemas.microsoft.com/office/drawing/2014/main" id="{7A603AA0-22D0-DF41-AE55-EC6DDB3796D7}"/>
                  </a:ext>
                </a:extLst>
              </p:cNvPr>
              <p:cNvSpPr txBox="1"/>
              <p:nvPr/>
            </p:nvSpPr>
            <p:spPr>
              <a:xfrm>
                <a:off x="7387180" y="1877948"/>
                <a:ext cx="827471" cy="369332"/>
              </a:xfrm>
              <a:prstGeom prst="rect">
                <a:avLst/>
              </a:prstGeom>
              <a:noFill/>
            </p:spPr>
            <p:txBody>
              <a:bodyPr wrap="none" rtlCol="0">
                <a:spAutoFit/>
              </a:bodyPr>
              <a:lstStyle/>
              <a:p>
                <a:pPr algn="r"/>
                <a:r>
                  <a:rPr lang="en-US" dirty="0"/>
                  <a:t>20,000</a:t>
                </a:r>
              </a:p>
            </p:txBody>
          </p:sp>
          <p:sp>
            <p:nvSpPr>
              <p:cNvPr id="12" name="TextBox 11">
                <a:extLst>
                  <a:ext uri="{FF2B5EF4-FFF2-40B4-BE49-F238E27FC236}">
                    <a16:creationId xmlns:a16="http://schemas.microsoft.com/office/drawing/2014/main" id="{73244EC7-1F38-294A-BB58-47ADBA28828A}"/>
                  </a:ext>
                </a:extLst>
              </p:cNvPr>
              <p:cNvSpPr txBox="1"/>
              <p:nvPr/>
            </p:nvSpPr>
            <p:spPr>
              <a:xfrm>
                <a:off x="7387180" y="2717579"/>
                <a:ext cx="827471" cy="369332"/>
              </a:xfrm>
              <a:prstGeom prst="rect">
                <a:avLst/>
              </a:prstGeom>
              <a:noFill/>
            </p:spPr>
            <p:txBody>
              <a:bodyPr wrap="none" rtlCol="0">
                <a:spAutoFit/>
              </a:bodyPr>
              <a:lstStyle/>
              <a:p>
                <a:pPr algn="r"/>
                <a:r>
                  <a:rPr lang="en-US" dirty="0"/>
                  <a:t>15,000</a:t>
                </a:r>
              </a:p>
            </p:txBody>
          </p:sp>
          <p:sp>
            <p:nvSpPr>
              <p:cNvPr id="13" name="TextBox 12">
                <a:extLst>
                  <a:ext uri="{FF2B5EF4-FFF2-40B4-BE49-F238E27FC236}">
                    <a16:creationId xmlns:a16="http://schemas.microsoft.com/office/drawing/2014/main" id="{52A54E77-8A55-E649-A2BF-45949ED77581}"/>
                  </a:ext>
                </a:extLst>
              </p:cNvPr>
              <p:cNvSpPr txBox="1"/>
              <p:nvPr/>
            </p:nvSpPr>
            <p:spPr>
              <a:xfrm>
                <a:off x="7387180" y="3557210"/>
                <a:ext cx="827471" cy="369332"/>
              </a:xfrm>
              <a:prstGeom prst="rect">
                <a:avLst/>
              </a:prstGeom>
              <a:noFill/>
            </p:spPr>
            <p:txBody>
              <a:bodyPr wrap="none" rtlCol="0">
                <a:spAutoFit/>
              </a:bodyPr>
              <a:lstStyle/>
              <a:p>
                <a:pPr algn="r"/>
                <a:r>
                  <a:rPr lang="en-US" dirty="0"/>
                  <a:t>10,000</a:t>
                </a:r>
              </a:p>
            </p:txBody>
          </p:sp>
          <p:sp>
            <p:nvSpPr>
              <p:cNvPr id="14" name="TextBox 13">
                <a:extLst>
                  <a:ext uri="{FF2B5EF4-FFF2-40B4-BE49-F238E27FC236}">
                    <a16:creationId xmlns:a16="http://schemas.microsoft.com/office/drawing/2014/main" id="{2D1F1FD4-4B9A-EA4F-A6A0-9CF29CDEA9F3}"/>
                  </a:ext>
                </a:extLst>
              </p:cNvPr>
              <p:cNvSpPr txBox="1"/>
              <p:nvPr/>
            </p:nvSpPr>
            <p:spPr>
              <a:xfrm>
                <a:off x="7561908" y="4396841"/>
                <a:ext cx="652743" cy="369332"/>
              </a:xfrm>
              <a:prstGeom prst="rect">
                <a:avLst/>
              </a:prstGeom>
              <a:noFill/>
            </p:spPr>
            <p:txBody>
              <a:bodyPr wrap="none" rtlCol="0">
                <a:spAutoFit/>
              </a:bodyPr>
              <a:lstStyle/>
              <a:p>
                <a:pPr algn="r"/>
                <a:r>
                  <a:rPr lang="en-US" dirty="0"/>
                  <a:t>5000</a:t>
                </a:r>
              </a:p>
            </p:txBody>
          </p:sp>
          <p:sp>
            <p:nvSpPr>
              <p:cNvPr id="15" name="TextBox 14">
                <a:extLst>
                  <a:ext uri="{FF2B5EF4-FFF2-40B4-BE49-F238E27FC236}">
                    <a16:creationId xmlns:a16="http://schemas.microsoft.com/office/drawing/2014/main" id="{0702033B-A417-1144-B264-868EE827D082}"/>
                  </a:ext>
                </a:extLst>
              </p:cNvPr>
              <p:cNvSpPr txBox="1"/>
              <p:nvPr/>
            </p:nvSpPr>
            <p:spPr>
              <a:xfrm>
                <a:off x="7912965" y="5236473"/>
                <a:ext cx="301686" cy="369332"/>
              </a:xfrm>
              <a:prstGeom prst="rect">
                <a:avLst/>
              </a:prstGeom>
              <a:noFill/>
            </p:spPr>
            <p:txBody>
              <a:bodyPr wrap="none" rtlCol="0">
                <a:spAutoFit/>
              </a:bodyPr>
              <a:lstStyle/>
              <a:p>
                <a:pPr algn="r"/>
                <a:r>
                  <a:rPr lang="en-US" dirty="0"/>
                  <a:t>0</a:t>
                </a:r>
              </a:p>
            </p:txBody>
          </p:sp>
          <p:sp>
            <p:nvSpPr>
              <p:cNvPr id="16" name="TextBox 15">
                <a:extLst>
                  <a:ext uri="{FF2B5EF4-FFF2-40B4-BE49-F238E27FC236}">
                    <a16:creationId xmlns:a16="http://schemas.microsoft.com/office/drawing/2014/main" id="{5EF1A08F-6566-0742-B55C-BF26E29DE43A}"/>
                  </a:ext>
                </a:extLst>
              </p:cNvPr>
              <p:cNvSpPr txBox="1"/>
              <p:nvPr/>
            </p:nvSpPr>
            <p:spPr>
              <a:xfrm rot="16200000">
                <a:off x="6926750" y="3443416"/>
                <a:ext cx="813043" cy="369332"/>
              </a:xfrm>
              <a:prstGeom prst="rect">
                <a:avLst/>
              </a:prstGeom>
              <a:noFill/>
            </p:spPr>
            <p:txBody>
              <a:bodyPr wrap="none" rtlCol="0">
                <a:spAutoFit/>
              </a:bodyPr>
              <a:lstStyle/>
              <a:p>
                <a:pPr algn="r"/>
                <a:r>
                  <a:rPr lang="en-US" b="1" dirty="0"/>
                  <a:t>EU/m</a:t>
                </a:r>
                <a:r>
                  <a:rPr lang="en-US" b="1" baseline="30000" dirty="0"/>
                  <a:t>2</a:t>
                </a:r>
                <a:endParaRPr lang="en-US" b="1" dirty="0"/>
              </a:p>
            </p:txBody>
          </p:sp>
          <p:sp>
            <p:nvSpPr>
              <p:cNvPr id="11" name="Oval 10">
                <a:extLst>
                  <a:ext uri="{FF2B5EF4-FFF2-40B4-BE49-F238E27FC236}">
                    <a16:creationId xmlns:a16="http://schemas.microsoft.com/office/drawing/2014/main" id="{4A28FA24-1A31-0948-A864-9E6F022CB1FB}"/>
                  </a:ext>
                </a:extLst>
              </p:cNvPr>
              <p:cNvSpPr/>
              <p:nvPr/>
            </p:nvSpPr>
            <p:spPr>
              <a:xfrm>
                <a:off x="8750505" y="2083404"/>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DE98CC-3EA2-C740-9883-A3E96B6F4BCF}"/>
                  </a:ext>
                </a:extLst>
              </p:cNvPr>
              <p:cNvSpPr/>
              <p:nvPr/>
            </p:nvSpPr>
            <p:spPr>
              <a:xfrm>
                <a:off x="8772990" y="2469400"/>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585DEB8-B7CC-B944-9523-4BAC26CD0F4C}"/>
                  </a:ext>
                </a:extLst>
              </p:cNvPr>
              <p:cNvSpPr/>
              <p:nvPr/>
            </p:nvSpPr>
            <p:spPr>
              <a:xfrm>
                <a:off x="8802970" y="3421276"/>
                <a:ext cx="85079" cy="850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C08CCD-115F-814B-8611-ED75C4536067}"/>
                  </a:ext>
                </a:extLst>
              </p:cNvPr>
              <p:cNvSpPr/>
              <p:nvPr/>
            </p:nvSpPr>
            <p:spPr>
              <a:xfrm>
                <a:off x="8750504" y="4017135"/>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85B792E-C369-574A-B21B-CE1CB4E96EA8}"/>
                  </a:ext>
                </a:extLst>
              </p:cNvPr>
              <p:cNvSpPr/>
              <p:nvPr/>
            </p:nvSpPr>
            <p:spPr>
              <a:xfrm>
                <a:off x="8787979" y="4002145"/>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A0F70E-8CE1-8944-9167-145039F1A8F0}"/>
                  </a:ext>
                </a:extLst>
              </p:cNvPr>
              <p:cNvSpPr/>
              <p:nvPr/>
            </p:nvSpPr>
            <p:spPr>
              <a:xfrm>
                <a:off x="8821707" y="4256978"/>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ED8A4B7-A1AB-F146-9C9D-0DC8D9AC4085}"/>
                  </a:ext>
                </a:extLst>
              </p:cNvPr>
              <p:cNvSpPr/>
              <p:nvPr/>
            </p:nvSpPr>
            <p:spPr>
              <a:xfrm>
                <a:off x="8784232" y="4313191"/>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58AA82-81E5-6345-974F-05088CF39A98}"/>
                  </a:ext>
                </a:extLst>
              </p:cNvPr>
              <p:cNvSpPr/>
              <p:nvPr/>
            </p:nvSpPr>
            <p:spPr>
              <a:xfrm>
                <a:off x="8821708" y="4425617"/>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49C348A-2350-7A4C-B3C0-BECCF8895518}"/>
                  </a:ext>
                </a:extLst>
              </p:cNvPr>
              <p:cNvSpPr/>
              <p:nvPr/>
            </p:nvSpPr>
            <p:spPr>
              <a:xfrm>
                <a:off x="8806717" y="4594256"/>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AA072A3-5865-194B-972D-856E39C884B4}"/>
                  </a:ext>
                </a:extLst>
              </p:cNvPr>
              <p:cNvSpPr/>
              <p:nvPr/>
            </p:nvSpPr>
            <p:spPr>
              <a:xfrm>
                <a:off x="8757999" y="4665459"/>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DBD9FC8-C882-FC4F-BF11-DF22CCF75882}"/>
                  </a:ext>
                </a:extLst>
              </p:cNvPr>
              <p:cNvSpPr/>
              <p:nvPr/>
            </p:nvSpPr>
            <p:spPr>
              <a:xfrm>
                <a:off x="8784232" y="4699186"/>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1B9BAFA-45A7-EB40-933E-E460F9148467}"/>
                  </a:ext>
                </a:extLst>
              </p:cNvPr>
              <p:cNvSpPr/>
              <p:nvPr/>
            </p:nvSpPr>
            <p:spPr>
              <a:xfrm>
                <a:off x="8784232" y="4841593"/>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A621FD6-8D8E-774C-BC19-237E5B120B97}"/>
                  </a:ext>
                </a:extLst>
              </p:cNvPr>
              <p:cNvSpPr/>
              <p:nvPr/>
            </p:nvSpPr>
            <p:spPr>
              <a:xfrm>
                <a:off x="8780485" y="5021475"/>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4864856-78E3-2542-8DAC-D157B44A9D63}"/>
                  </a:ext>
                </a:extLst>
              </p:cNvPr>
              <p:cNvSpPr/>
              <p:nvPr/>
            </p:nvSpPr>
            <p:spPr>
              <a:xfrm>
                <a:off x="8772989" y="5126406"/>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F72D4C6-F4AF-E54D-83D4-75125E9C5C56}"/>
                  </a:ext>
                </a:extLst>
              </p:cNvPr>
              <p:cNvSpPr/>
              <p:nvPr/>
            </p:nvSpPr>
            <p:spPr>
              <a:xfrm>
                <a:off x="8750504" y="5167629"/>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1AEF215-33B6-5D47-833E-FE82258BB0EE}"/>
                  </a:ext>
                </a:extLst>
              </p:cNvPr>
              <p:cNvSpPr/>
              <p:nvPr/>
            </p:nvSpPr>
            <p:spPr>
              <a:xfrm>
                <a:off x="8787980" y="5201357"/>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7E1FAD2-0092-4C42-BEC1-618F972044EB}"/>
                  </a:ext>
                </a:extLst>
              </p:cNvPr>
              <p:cNvSpPr/>
              <p:nvPr/>
            </p:nvSpPr>
            <p:spPr>
              <a:xfrm>
                <a:off x="8761747" y="5272560"/>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FDF7C5E-9804-7D46-A254-B8FA55C46BD0}"/>
                  </a:ext>
                </a:extLst>
              </p:cNvPr>
              <p:cNvSpPr/>
              <p:nvPr/>
            </p:nvSpPr>
            <p:spPr>
              <a:xfrm>
                <a:off x="8754252" y="5302540"/>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A94750F-9DD1-0841-8ACF-CEE3B15737C6}"/>
                  </a:ext>
                </a:extLst>
              </p:cNvPr>
              <p:cNvSpPr/>
              <p:nvPr/>
            </p:nvSpPr>
            <p:spPr>
              <a:xfrm>
                <a:off x="10043406" y="4852835"/>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71AE266-E59F-9A4E-A78A-5932F450EFD6}"/>
                  </a:ext>
                </a:extLst>
              </p:cNvPr>
              <p:cNvSpPr/>
              <p:nvPr/>
            </p:nvSpPr>
            <p:spPr>
              <a:xfrm>
                <a:off x="10110862" y="5100173"/>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EDF1B05-6A20-514B-AB7C-E880DA4C334A}"/>
                  </a:ext>
                </a:extLst>
              </p:cNvPr>
              <p:cNvSpPr/>
              <p:nvPr/>
            </p:nvSpPr>
            <p:spPr>
              <a:xfrm>
                <a:off x="10107114" y="5126406"/>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BA29C3D-0F20-9249-8A9D-3960DF1FE6F0}"/>
                  </a:ext>
                </a:extLst>
              </p:cNvPr>
              <p:cNvSpPr/>
              <p:nvPr/>
            </p:nvSpPr>
            <p:spPr>
              <a:xfrm>
                <a:off x="10024668" y="5133901"/>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AAB6188-CB0C-F74D-8C8D-BFFCFFA1A728}"/>
                  </a:ext>
                </a:extLst>
              </p:cNvPr>
              <p:cNvSpPr/>
              <p:nvPr/>
            </p:nvSpPr>
            <p:spPr>
              <a:xfrm>
                <a:off x="10047153" y="5186366"/>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A5770CC-1C44-4046-B8D6-5CA358648E6A}"/>
                  </a:ext>
                </a:extLst>
              </p:cNvPr>
              <p:cNvSpPr/>
              <p:nvPr/>
            </p:nvSpPr>
            <p:spPr>
              <a:xfrm>
                <a:off x="10024668" y="5235084"/>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7212AC9-A97F-3248-A3DD-AD6DD2BB83C5}"/>
                  </a:ext>
                </a:extLst>
              </p:cNvPr>
              <p:cNvSpPr/>
              <p:nvPr/>
            </p:nvSpPr>
            <p:spPr>
              <a:xfrm>
                <a:off x="10065891" y="5268812"/>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EA9E35E-D69D-E24C-A664-F247C3F51C84}"/>
                  </a:ext>
                </a:extLst>
              </p:cNvPr>
              <p:cNvSpPr/>
              <p:nvPr/>
            </p:nvSpPr>
            <p:spPr>
              <a:xfrm>
                <a:off x="10103367" y="5283802"/>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2E756A6-10C9-DF4D-B75E-B2AC148B4970}"/>
                  </a:ext>
                </a:extLst>
              </p:cNvPr>
              <p:cNvSpPr/>
              <p:nvPr/>
            </p:nvSpPr>
            <p:spPr>
              <a:xfrm>
                <a:off x="10054649" y="5325025"/>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F7CBD9C-DABE-7749-856E-110DE3AB4D92}"/>
                  </a:ext>
                </a:extLst>
              </p:cNvPr>
              <p:cNvSpPr/>
              <p:nvPr/>
            </p:nvSpPr>
            <p:spPr>
              <a:xfrm>
                <a:off x="10099620" y="5328772"/>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078EE7D-0FE9-E348-B7B2-57B743A1DDB8}"/>
                  </a:ext>
                </a:extLst>
              </p:cNvPr>
              <p:cNvSpPr/>
              <p:nvPr/>
            </p:nvSpPr>
            <p:spPr>
              <a:xfrm>
                <a:off x="10103367" y="5351257"/>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9DA12A9-9E4A-5B42-BEBB-C5ED88CAD6D9}"/>
                  </a:ext>
                </a:extLst>
              </p:cNvPr>
              <p:cNvSpPr/>
              <p:nvPr/>
            </p:nvSpPr>
            <p:spPr>
              <a:xfrm>
                <a:off x="10054648" y="5377490"/>
                <a:ext cx="85079" cy="85079"/>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6074713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Common Environmental Factors</a:t>
            </a:r>
          </a:p>
        </p:txBody>
      </p:sp>
      <p:sp>
        <p:nvSpPr>
          <p:cNvPr id="3" name="Content Placeholder 2">
            <a:extLst>
              <a:ext uri="{FF2B5EF4-FFF2-40B4-BE49-F238E27FC236}">
                <a16:creationId xmlns:a16="http://schemas.microsoft.com/office/drawing/2014/main" id="{9BB2910B-FD28-3047-BFD6-429A9CB3E245}"/>
              </a:ext>
            </a:extLst>
          </p:cNvPr>
          <p:cNvSpPr>
            <a:spLocks noGrp="1"/>
          </p:cNvSpPr>
          <p:nvPr>
            <p:ph idx="1"/>
          </p:nvPr>
        </p:nvSpPr>
        <p:spPr/>
        <p:txBody>
          <a:bodyPr/>
          <a:lstStyle/>
          <a:p>
            <a:r>
              <a:rPr lang="en-US" dirty="0"/>
              <a:t>Microbial exposure</a:t>
            </a:r>
          </a:p>
          <a:p>
            <a:r>
              <a:rPr lang="en-US" dirty="0">
                <a:solidFill>
                  <a:schemeClr val="accent1"/>
                </a:solidFill>
              </a:rPr>
              <a:t>Medication exposure</a:t>
            </a:r>
          </a:p>
          <a:p>
            <a:r>
              <a:rPr lang="en-US" dirty="0"/>
              <a:t>Delivery mode</a:t>
            </a:r>
          </a:p>
          <a:p>
            <a:r>
              <a:rPr lang="en-US" dirty="0"/>
              <a:t>Feeding practices</a:t>
            </a:r>
          </a:p>
          <a:p>
            <a:r>
              <a:rPr lang="en-US" dirty="0"/>
              <a:t>Pollution exposure</a:t>
            </a:r>
          </a:p>
          <a:p>
            <a:r>
              <a:rPr lang="en-US" dirty="0"/>
              <a:t>Infection history</a:t>
            </a:r>
          </a:p>
        </p:txBody>
      </p:sp>
      <p:sp>
        <p:nvSpPr>
          <p:cNvPr id="4" name="Text Placeholder 3">
            <a:extLst>
              <a:ext uri="{FF2B5EF4-FFF2-40B4-BE49-F238E27FC236}">
                <a16:creationId xmlns:a16="http://schemas.microsoft.com/office/drawing/2014/main" id="{D9BB3A0E-25E1-3147-9690-99C409B34F25}"/>
              </a:ext>
            </a:extLst>
          </p:cNvPr>
          <p:cNvSpPr>
            <a:spLocks noGrp="1"/>
          </p:cNvSpPr>
          <p:nvPr>
            <p:ph type="body" sz="quarter" idx="10"/>
          </p:nvPr>
        </p:nvSpPr>
        <p:spPr/>
        <p:txBody>
          <a:bodyPr/>
          <a:lstStyle/>
          <a:p>
            <a:r>
              <a:rPr lang="en-US" dirty="0" err="1"/>
              <a:t>Mitre</a:t>
            </a:r>
            <a:r>
              <a:rPr lang="en-US" dirty="0"/>
              <a:t> E et al. </a:t>
            </a:r>
            <a:r>
              <a:rPr lang="en-US" i="1" dirty="0"/>
              <a:t>JAMA </a:t>
            </a:r>
            <a:r>
              <a:rPr lang="en-US" i="1" dirty="0" err="1"/>
              <a:t>Pediatr</a:t>
            </a:r>
            <a:r>
              <a:rPr lang="en-US" dirty="0"/>
              <a:t>. 2018;172(6):e180315. This work has been identified as being free of known restrictions under copyright law, including all related and neighboring rights.  Public Domain Mark 1.0</a:t>
            </a:r>
          </a:p>
        </p:txBody>
      </p:sp>
      <p:sp>
        <p:nvSpPr>
          <p:cNvPr id="5" name="Content Placeholder 11">
            <a:extLst>
              <a:ext uri="{FF2B5EF4-FFF2-40B4-BE49-F238E27FC236}">
                <a16:creationId xmlns:a16="http://schemas.microsoft.com/office/drawing/2014/main" id="{7D3ADF07-7DD6-40DE-A4A7-AB1E4DD485FB}"/>
              </a:ext>
            </a:extLst>
          </p:cNvPr>
          <p:cNvSpPr txBox="1">
            <a:spLocks/>
          </p:cNvSpPr>
          <p:nvPr/>
        </p:nvSpPr>
        <p:spPr>
          <a:xfrm>
            <a:off x="1222053" y="2031090"/>
            <a:ext cx="3691479" cy="3757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584B3D"/>
                </a:solidFill>
                <a:latin typeface="Chronicle Text G1 Roman"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584B3D"/>
                </a:solidFill>
                <a:latin typeface="Chronicle Text G1 Roman"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584B3D"/>
                </a:solidFill>
                <a:latin typeface="Chronicle Text G1 Roman"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584B3D"/>
                </a:solidFill>
                <a:latin typeface="Chronicle Text G1 Roman"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584B3D"/>
                </a:solidFill>
                <a:latin typeface="Chronicle Text G1 Roman"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grpSp>
        <p:nvGrpSpPr>
          <p:cNvPr id="17" name="Group 16">
            <a:extLst>
              <a:ext uri="{FF2B5EF4-FFF2-40B4-BE49-F238E27FC236}">
                <a16:creationId xmlns:a16="http://schemas.microsoft.com/office/drawing/2014/main" id="{0588C043-DD3A-CD4B-999C-923347F65261}"/>
              </a:ext>
            </a:extLst>
          </p:cNvPr>
          <p:cNvGrpSpPr/>
          <p:nvPr/>
        </p:nvGrpSpPr>
        <p:grpSpPr>
          <a:xfrm>
            <a:off x="5471961" y="1500426"/>
            <a:ext cx="5935739" cy="4331180"/>
            <a:chOff x="5471961" y="1327428"/>
            <a:chExt cx="5935739" cy="4331180"/>
          </a:xfrm>
        </p:grpSpPr>
        <p:grpSp>
          <p:nvGrpSpPr>
            <p:cNvPr id="12" name="Group 11">
              <a:extLst>
                <a:ext uri="{FF2B5EF4-FFF2-40B4-BE49-F238E27FC236}">
                  <a16:creationId xmlns:a16="http://schemas.microsoft.com/office/drawing/2014/main" id="{59FB7EA0-0CA1-D141-8CD8-B7F68D7BEE69}"/>
                </a:ext>
              </a:extLst>
            </p:cNvPr>
            <p:cNvGrpSpPr/>
            <p:nvPr/>
          </p:nvGrpSpPr>
          <p:grpSpPr>
            <a:xfrm>
              <a:off x="5471961" y="1327428"/>
              <a:ext cx="2587752" cy="2171459"/>
              <a:chOff x="5471961" y="1327428"/>
              <a:chExt cx="2587752" cy="2171459"/>
            </a:xfrm>
          </p:grpSpPr>
          <p:pic>
            <p:nvPicPr>
              <p:cNvPr id="9" name="New picture">
                <a:extLst>
                  <a:ext uri="{FF2B5EF4-FFF2-40B4-BE49-F238E27FC236}">
                    <a16:creationId xmlns:a16="http://schemas.microsoft.com/office/drawing/2014/main" id="{652095AF-CA16-47BE-AF79-AA32DF1A36F6}"/>
                  </a:ext>
                </a:extLst>
              </p:cNvPr>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l="10132" t="3028" r="51681" b="61710"/>
              <a:stretch/>
            </p:blipFill>
            <p:spPr bwMode="auto">
              <a:xfrm>
                <a:off x="5471961" y="1690688"/>
                <a:ext cx="2587752" cy="1808199"/>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DA258A-4F58-DE42-A258-C99EF6E73C07}"/>
                  </a:ext>
                </a:extLst>
              </p:cNvPr>
              <p:cNvSpPr txBox="1"/>
              <p:nvPr/>
            </p:nvSpPr>
            <p:spPr>
              <a:xfrm>
                <a:off x="5471961" y="1327428"/>
                <a:ext cx="2587752" cy="369332"/>
              </a:xfrm>
              <a:prstGeom prst="rect">
                <a:avLst/>
              </a:prstGeom>
              <a:noFill/>
            </p:spPr>
            <p:txBody>
              <a:bodyPr wrap="square" rtlCol="0">
                <a:spAutoFit/>
              </a:bodyPr>
              <a:lstStyle/>
              <a:p>
                <a:pPr algn="ctr"/>
                <a:r>
                  <a:rPr lang="en-US" b="1" dirty="0">
                    <a:latin typeface="+mj-lt"/>
                  </a:rPr>
                  <a:t>H</a:t>
                </a:r>
                <a:r>
                  <a:rPr lang="en-US" b="1" baseline="-25000" dirty="0">
                    <a:latin typeface="+mj-lt"/>
                  </a:rPr>
                  <a:t>2</a:t>
                </a:r>
                <a:r>
                  <a:rPr lang="en-US" b="1" dirty="0">
                    <a:latin typeface="+mj-lt"/>
                  </a:rPr>
                  <a:t>RA Use</a:t>
                </a:r>
              </a:p>
            </p:txBody>
          </p:sp>
        </p:grpSp>
        <p:grpSp>
          <p:nvGrpSpPr>
            <p:cNvPr id="16" name="Group 15">
              <a:extLst>
                <a:ext uri="{FF2B5EF4-FFF2-40B4-BE49-F238E27FC236}">
                  <a16:creationId xmlns:a16="http://schemas.microsoft.com/office/drawing/2014/main" id="{6D481DE8-BF77-534B-B072-887BF890B913}"/>
                </a:ext>
              </a:extLst>
            </p:cNvPr>
            <p:cNvGrpSpPr/>
            <p:nvPr/>
          </p:nvGrpSpPr>
          <p:grpSpPr>
            <a:xfrm>
              <a:off x="8819948" y="1333010"/>
              <a:ext cx="2587752" cy="2160294"/>
              <a:chOff x="8819948" y="1338592"/>
              <a:chExt cx="2587752" cy="2160294"/>
            </a:xfrm>
          </p:grpSpPr>
          <p:pic>
            <p:nvPicPr>
              <p:cNvPr id="11" name="New picture">
                <a:extLst>
                  <a:ext uri="{FF2B5EF4-FFF2-40B4-BE49-F238E27FC236}">
                    <a16:creationId xmlns:a16="http://schemas.microsoft.com/office/drawing/2014/main" id="{940C121E-86EF-7747-924F-DC54B5EAC49A}"/>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62380" t="3028" r="-567" b="61710"/>
              <a:stretch/>
            </p:blipFill>
            <p:spPr bwMode="auto">
              <a:xfrm>
                <a:off x="8819948" y="1690687"/>
                <a:ext cx="2587752" cy="1808199"/>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0B2698F-1064-1445-BB6D-CB1A19590C00}"/>
                  </a:ext>
                </a:extLst>
              </p:cNvPr>
              <p:cNvSpPr txBox="1"/>
              <p:nvPr/>
            </p:nvSpPr>
            <p:spPr>
              <a:xfrm>
                <a:off x="8819948" y="1338592"/>
                <a:ext cx="2587752" cy="369332"/>
              </a:xfrm>
              <a:prstGeom prst="rect">
                <a:avLst/>
              </a:prstGeom>
              <a:noFill/>
            </p:spPr>
            <p:txBody>
              <a:bodyPr wrap="square" rtlCol="0">
                <a:spAutoFit/>
              </a:bodyPr>
              <a:lstStyle/>
              <a:p>
                <a:pPr algn="ctr"/>
                <a:r>
                  <a:rPr lang="en-US" b="1" dirty="0">
                    <a:latin typeface="+mj-lt"/>
                  </a:rPr>
                  <a:t>PPI Use</a:t>
                </a:r>
              </a:p>
            </p:txBody>
          </p:sp>
        </p:grpSp>
        <p:grpSp>
          <p:nvGrpSpPr>
            <p:cNvPr id="13" name="Group 12">
              <a:extLst>
                <a:ext uri="{FF2B5EF4-FFF2-40B4-BE49-F238E27FC236}">
                  <a16:creationId xmlns:a16="http://schemas.microsoft.com/office/drawing/2014/main" id="{E6197F29-C45E-134A-AF56-DBB7F528D3FF}"/>
                </a:ext>
              </a:extLst>
            </p:cNvPr>
            <p:cNvGrpSpPr/>
            <p:nvPr/>
          </p:nvGrpSpPr>
          <p:grpSpPr>
            <a:xfrm>
              <a:off x="7145955" y="3528895"/>
              <a:ext cx="2587752" cy="2129713"/>
              <a:chOff x="7111855" y="3668941"/>
              <a:chExt cx="2587752" cy="2129713"/>
            </a:xfrm>
          </p:grpSpPr>
          <p:pic>
            <p:nvPicPr>
              <p:cNvPr id="10" name="New picture">
                <a:extLst>
                  <a:ext uri="{FF2B5EF4-FFF2-40B4-BE49-F238E27FC236}">
                    <a16:creationId xmlns:a16="http://schemas.microsoft.com/office/drawing/2014/main" id="{8E8AFEB1-6267-4D38-A37A-4D4F28B86429}"/>
                  </a:ext>
                </a:extLst>
              </p:cNvPr>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l="10531" t="55288" r="50734" b="9450"/>
              <a:stretch/>
            </p:blipFill>
            <p:spPr bwMode="auto">
              <a:xfrm>
                <a:off x="7111855" y="4016045"/>
                <a:ext cx="2587752" cy="1782609"/>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13435D9-98B6-A241-86AE-391E2AB45CBF}"/>
                  </a:ext>
                </a:extLst>
              </p:cNvPr>
              <p:cNvSpPr txBox="1"/>
              <p:nvPr/>
            </p:nvSpPr>
            <p:spPr>
              <a:xfrm>
                <a:off x="7111855" y="3668941"/>
                <a:ext cx="2587752" cy="369332"/>
              </a:xfrm>
              <a:prstGeom prst="rect">
                <a:avLst/>
              </a:prstGeom>
              <a:noFill/>
            </p:spPr>
            <p:txBody>
              <a:bodyPr wrap="square" rtlCol="0">
                <a:spAutoFit/>
              </a:bodyPr>
              <a:lstStyle/>
              <a:p>
                <a:pPr algn="ctr"/>
                <a:r>
                  <a:rPr lang="en-US" b="1" dirty="0">
                    <a:latin typeface="+mj-lt"/>
                  </a:rPr>
                  <a:t>Antibiotic Use</a:t>
                </a:r>
              </a:p>
            </p:txBody>
          </p:sp>
        </p:grpSp>
      </p:grpSp>
    </p:spTree>
    <p:extLst>
      <p:ext uri="{BB962C8B-B14F-4D97-AF65-F5344CB8AC3E}">
        <p14:creationId xmlns:p14="http://schemas.microsoft.com/office/powerpoint/2010/main" val="491963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Common Environmental Factors</a:t>
            </a:r>
          </a:p>
        </p:txBody>
      </p:sp>
      <p:sp>
        <p:nvSpPr>
          <p:cNvPr id="4" name="Content Placeholder 3">
            <a:extLst>
              <a:ext uri="{FF2B5EF4-FFF2-40B4-BE49-F238E27FC236}">
                <a16:creationId xmlns:a16="http://schemas.microsoft.com/office/drawing/2014/main" id="{A1A358F4-69E4-4B49-AC3D-37F9145A8B10}"/>
              </a:ext>
            </a:extLst>
          </p:cNvPr>
          <p:cNvSpPr>
            <a:spLocks noGrp="1"/>
          </p:cNvSpPr>
          <p:nvPr>
            <p:ph idx="1"/>
          </p:nvPr>
        </p:nvSpPr>
        <p:spPr>
          <a:xfrm>
            <a:off x="838200" y="1825625"/>
            <a:ext cx="4152215" cy="4125119"/>
          </a:xfrm>
        </p:spPr>
        <p:txBody>
          <a:bodyPr/>
          <a:lstStyle/>
          <a:p>
            <a:r>
              <a:rPr lang="en-US" dirty="0"/>
              <a:t>Microbial exposure</a:t>
            </a:r>
          </a:p>
          <a:p>
            <a:r>
              <a:rPr lang="en-US" dirty="0"/>
              <a:t>Medication exposure</a:t>
            </a:r>
          </a:p>
          <a:p>
            <a:r>
              <a:rPr lang="en-US" dirty="0">
                <a:solidFill>
                  <a:schemeClr val="accent1"/>
                </a:solidFill>
              </a:rPr>
              <a:t>Delivery mode</a:t>
            </a:r>
          </a:p>
          <a:p>
            <a:r>
              <a:rPr lang="en-US" dirty="0">
                <a:solidFill>
                  <a:schemeClr val="accent1"/>
                </a:solidFill>
              </a:rPr>
              <a:t>Feeding practices</a:t>
            </a:r>
          </a:p>
          <a:p>
            <a:r>
              <a:rPr lang="en-US" dirty="0"/>
              <a:t>Pollution exposure</a:t>
            </a:r>
          </a:p>
          <a:p>
            <a:r>
              <a:rPr lang="en-US" dirty="0"/>
              <a:t>Infection history</a:t>
            </a:r>
          </a:p>
        </p:txBody>
      </p:sp>
      <p:sp>
        <p:nvSpPr>
          <p:cNvPr id="7" name="Text Placeholder 6">
            <a:extLst>
              <a:ext uri="{FF2B5EF4-FFF2-40B4-BE49-F238E27FC236}">
                <a16:creationId xmlns:a16="http://schemas.microsoft.com/office/drawing/2014/main" id="{26C87295-C9DC-2048-83E5-E9436186323E}"/>
              </a:ext>
            </a:extLst>
          </p:cNvPr>
          <p:cNvSpPr>
            <a:spLocks noGrp="1"/>
          </p:cNvSpPr>
          <p:nvPr>
            <p:ph type="body" sz="quarter" idx="10"/>
          </p:nvPr>
        </p:nvSpPr>
        <p:spPr/>
        <p:txBody>
          <a:bodyPr/>
          <a:lstStyle/>
          <a:p>
            <a:r>
              <a:rPr lang="en-US" dirty="0" err="1"/>
              <a:t>Gabryszewski</a:t>
            </a:r>
            <a:r>
              <a:rPr lang="en-US" dirty="0"/>
              <a:t> SJ et al. </a:t>
            </a:r>
            <a:r>
              <a:rPr lang="en-US" i="1" dirty="0" err="1"/>
              <a:t>Pediatr</a:t>
            </a:r>
            <a:r>
              <a:rPr lang="en-US" i="1" dirty="0"/>
              <a:t> Allergy Immunol</a:t>
            </a:r>
            <a:r>
              <a:rPr lang="en-US" dirty="0"/>
              <a:t>. 2021;10.1111/pai.13486.  </a:t>
            </a:r>
            <a:br>
              <a:rPr lang="en-US" dirty="0"/>
            </a:br>
            <a:r>
              <a:rPr lang="en-US" dirty="0"/>
              <a:t>With permission from John Wiley and Sons </a:t>
            </a:r>
          </a:p>
        </p:txBody>
      </p:sp>
      <p:grpSp>
        <p:nvGrpSpPr>
          <p:cNvPr id="13" name="Group 12">
            <a:extLst>
              <a:ext uri="{FF2B5EF4-FFF2-40B4-BE49-F238E27FC236}">
                <a16:creationId xmlns:a16="http://schemas.microsoft.com/office/drawing/2014/main" id="{F18FD296-7473-C843-A903-804B9C7430E5}"/>
              </a:ext>
            </a:extLst>
          </p:cNvPr>
          <p:cNvGrpSpPr/>
          <p:nvPr/>
        </p:nvGrpSpPr>
        <p:grpSpPr>
          <a:xfrm>
            <a:off x="4990414" y="1479384"/>
            <a:ext cx="6363386" cy="4057236"/>
            <a:chOff x="4990414" y="1660620"/>
            <a:chExt cx="6363386" cy="4057236"/>
          </a:xfrm>
        </p:grpSpPr>
        <p:grpSp>
          <p:nvGrpSpPr>
            <p:cNvPr id="12" name="Group 11">
              <a:extLst>
                <a:ext uri="{FF2B5EF4-FFF2-40B4-BE49-F238E27FC236}">
                  <a16:creationId xmlns:a16="http://schemas.microsoft.com/office/drawing/2014/main" id="{A0238B41-300F-9540-8913-9D5ECAFBD105}"/>
                </a:ext>
              </a:extLst>
            </p:cNvPr>
            <p:cNvGrpSpPr/>
            <p:nvPr/>
          </p:nvGrpSpPr>
          <p:grpSpPr>
            <a:xfrm>
              <a:off x="4990415" y="1660620"/>
              <a:ext cx="6363385" cy="2021694"/>
              <a:chOff x="4990415" y="1660620"/>
              <a:chExt cx="6363385" cy="2021694"/>
            </a:xfrm>
          </p:grpSpPr>
          <p:pic>
            <p:nvPicPr>
              <p:cNvPr id="2" name="Picture 1">
                <a:extLst>
                  <a:ext uri="{FF2B5EF4-FFF2-40B4-BE49-F238E27FC236}">
                    <a16:creationId xmlns:a16="http://schemas.microsoft.com/office/drawing/2014/main" id="{9173AFBA-22B0-47C5-8070-40483541BA21}"/>
                  </a:ext>
                </a:extLst>
              </p:cNvPr>
              <p:cNvPicPr>
                <a:picLocks noChangeAspect="1"/>
              </p:cNvPicPr>
              <p:nvPr/>
            </p:nvPicPr>
            <p:blipFill rotWithShape="1">
              <a:blip r:embed="rId3"/>
              <a:srcRect t="6373" b="52188"/>
              <a:stretch/>
            </p:blipFill>
            <p:spPr>
              <a:xfrm>
                <a:off x="4990415" y="2010032"/>
                <a:ext cx="6363385" cy="1672282"/>
              </a:xfrm>
              <a:prstGeom prst="rect">
                <a:avLst/>
              </a:prstGeom>
              <a:ln>
                <a:solidFill>
                  <a:schemeClr val="tx1"/>
                </a:solidFill>
              </a:ln>
            </p:spPr>
          </p:pic>
          <p:sp>
            <p:nvSpPr>
              <p:cNvPr id="8" name="TextBox 7">
                <a:extLst>
                  <a:ext uri="{FF2B5EF4-FFF2-40B4-BE49-F238E27FC236}">
                    <a16:creationId xmlns:a16="http://schemas.microsoft.com/office/drawing/2014/main" id="{A78F62E4-C460-764A-8FCF-B27D90AD695E}"/>
                  </a:ext>
                </a:extLst>
              </p:cNvPr>
              <p:cNvSpPr txBox="1"/>
              <p:nvPr/>
            </p:nvSpPr>
            <p:spPr>
              <a:xfrm>
                <a:off x="7316917" y="1660620"/>
                <a:ext cx="1560555" cy="369332"/>
              </a:xfrm>
              <a:prstGeom prst="rect">
                <a:avLst/>
              </a:prstGeom>
              <a:noFill/>
            </p:spPr>
            <p:txBody>
              <a:bodyPr wrap="none" rtlCol="0">
                <a:spAutoFit/>
              </a:bodyPr>
              <a:lstStyle/>
              <a:p>
                <a:pPr algn="ctr"/>
                <a:r>
                  <a:rPr lang="en-US" b="1" dirty="0">
                    <a:latin typeface="+mj-lt"/>
                  </a:rPr>
                  <a:t>Delivery Mode</a:t>
                </a:r>
              </a:p>
            </p:txBody>
          </p:sp>
        </p:grpSp>
        <p:grpSp>
          <p:nvGrpSpPr>
            <p:cNvPr id="10" name="Group 9">
              <a:extLst>
                <a:ext uri="{FF2B5EF4-FFF2-40B4-BE49-F238E27FC236}">
                  <a16:creationId xmlns:a16="http://schemas.microsoft.com/office/drawing/2014/main" id="{6691C39D-5B26-E842-B3A4-4F2C4AF24217}"/>
                </a:ext>
              </a:extLst>
            </p:cNvPr>
            <p:cNvGrpSpPr/>
            <p:nvPr/>
          </p:nvGrpSpPr>
          <p:grpSpPr>
            <a:xfrm>
              <a:off x="4990414" y="3682314"/>
              <a:ext cx="6363385" cy="2035542"/>
              <a:chOff x="4990414" y="3915202"/>
              <a:chExt cx="6363385" cy="2035542"/>
            </a:xfrm>
          </p:grpSpPr>
          <p:pic>
            <p:nvPicPr>
              <p:cNvPr id="9" name="Picture 8">
                <a:extLst>
                  <a:ext uri="{FF2B5EF4-FFF2-40B4-BE49-F238E27FC236}">
                    <a16:creationId xmlns:a16="http://schemas.microsoft.com/office/drawing/2014/main" id="{9FCE4E29-C131-C745-B9C3-11717580476C}"/>
                  </a:ext>
                </a:extLst>
              </p:cNvPr>
              <p:cNvPicPr>
                <a:picLocks noChangeAspect="1"/>
              </p:cNvPicPr>
              <p:nvPr/>
            </p:nvPicPr>
            <p:blipFill rotWithShape="1">
              <a:blip r:embed="rId3"/>
              <a:srcRect t="58427" b="134"/>
              <a:stretch/>
            </p:blipFill>
            <p:spPr>
              <a:xfrm>
                <a:off x="4990414" y="4278462"/>
                <a:ext cx="6363385" cy="1672282"/>
              </a:xfrm>
              <a:prstGeom prst="rect">
                <a:avLst/>
              </a:prstGeom>
              <a:ln>
                <a:solidFill>
                  <a:schemeClr val="tx1"/>
                </a:solidFill>
              </a:ln>
            </p:spPr>
          </p:pic>
          <p:sp>
            <p:nvSpPr>
              <p:cNvPr id="11" name="TextBox 10">
                <a:extLst>
                  <a:ext uri="{FF2B5EF4-FFF2-40B4-BE49-F238E27FC236}">
                    <a16:creationId xmlns:a16="http://schemas.microsoft.com/office/drawing/2014/main" id="{6607759F-1600-EA4D-AEBF-BD5536B15D0F}"/>
                  </a:ext>
                </a:extLst>
              </p:cNvPr>
              <p:cNvSpPr txBox="1"/>
              <p:nvPr/>
            </p:nvSpPr>
            <p:spPr>
              <a:xfrm>
                <a:off x="7338107" y="3915202"/>
                <a:ext cx="1518173" cy="369332"/>
              </a:xfrm>
              <a:prstGeom prst="rect">
                <a:avLst/>
              </a:prstGeom>
              <a:noFill/>
            </p:spPr>
            <p:txBody>
              <a:bodyPr wrap="none" rtlCol="0">
                <a:spAutoFit/>
              </a:bodyPr>
              <a:lstStyle/>
              <a:p>
                <a:pPr algn="ctr"/>
                <a:r>
                  <a:rPr lang="en-US" b="1" dirty="0">
                    <a:latin typeface="+mj-lt"/>
                  </a:rPr>
                  <a:t>Feeding Mode</a:t>
                </a:r>
              </a:p>
            </p:txBody>
          </p:sp>
        </p:grpSp>
      </p:grpSp>
    </p:spTree>
    <p:extLst>
      <p:ext uri="{BB962C8B-B14F-4D97-AF65-F5344CB8AC3E}">
        <p14:creationId xmlns:p14="http://schemas.microsoft.com/office/powerpoint/2010/main" val="2760253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5239-20A7-B04B-8010-B86DD53EF099}"/>
              </a:ext>
            </a:extLst>
          </p:cNvPr>
          <p:cNvSpPr>
            <a:spLocks noGrp="1"/>
          </p:cNvSpPr>
          <p:nvPr>
            <p:ph type="title"/>
          </p:nvPr>
        </p:nvSpPr>
        <p:spPr>
          <a:xfrm>
            <a:off x="838200" y="365125"/>
            <a:ext cx="10515600" cy="1325563"/>
          </a:xfrm>
        </p:spPr>
        <p:txBody>
          <a:bodyPr/>
          <a:lstStyle/>
          <a:p>
            <a:r>
              <a:rPr lang="en-US" dirty="0"/>
              <a:t>What Causes the March?</a:t>
            </a:r>
          </a:p>
        </p:txBody>
      </p:sp>
      <p:sp>
        <p:nvSpPr>
          <p:cNvPr id="2" name="Content Placeholder 1"/>
          <p:cNvSpPr>
            <a:spLocks noGrp="1"/>
          </p:cNvSpPr>
          <p:nvPr>
            <p:ph idx="1"/>
          </p:nvPr>
        </p:nvSpPr>
        <p:spPr>
          <a:xfrm>
            <a:off x="1378744" y="1825625"/>
            <a:ext cx="9975056" cy="4125913"/>
          </a:xfrm>
        </p:spPr>
        <p:txBody>
          <a:bodyPr>
            <a:normAutofit/>
          </a:bodyPr>
          <a:lstStyle/>
          <a:p>
            <a:r>
              <a:rPr lang="en-US" sz="3600" dirty="0"/>
              <a:t>Common genetic factors</a:t>
            </a:r>
          </a:p>
          <a:p>
            <a:endParaRPr lang="en-US" sz="3600" dirty="0"/>
          </a:p>
          <a:p>
            <a:r>
              <a:rPr lang="en-US" sz="3600" dirty="0"/>
              <a:t>Common environmental factors</a:t>
            </a:r>
          </a:p>
          <a:p>
            <a:endParaRPr lang="en-US" sz="3600" dirty="0"/>
          </a:p>
          <a:p>
            <a:r>
              <a:rPr lang="en-US" sz="3600" dirty="0"/>
              <a:t>Common type 2 inflammatory pathways</a:t>
            </a:r>
          </a:p>
        </p:txBody>
      </p:sp>
      <p:grpSp>
        <p:nvGrpSpPr>
          <p:cNvPr id="10" name="Group 9">
            <a:extLst>
              <a:ext uri="{FF2B5EF4-FFF2-40B4-BE49-F238E27FC236}">
                <a16:creationId xmlns:a16="http://schemas.microsoft.com/office/drawing/2014/main" id="{98C02F34-41F8-A84E-8BE3-6F02771B9275}"/>
              </a:ext>
            </a:extLst>
          </p:cNvPr>
          <p:cNvGrpSpPr/>
          <p:nvPr/>
        </p:nvGrpSpPr>
        <p:grpSpPr>
          <a:xfrm>
            <a:off x="714374" y="1593056"/>
            <a:ext cx="935832" cy="3457576"/>
            <a:chOff x="714374" y="1593056"/>
            <a:chExt cx="935832" cy="3457576"/>
          </a:xfrm>
        </p:grpSpPr>
        <p:sp>
          <p:nvSpPr>
            <p:cNvPr id="9" name="Oval 8">
              <a:extLst>
                <a:ext uri="{FF2B5EF4-FFF2-40B4-BE49-F238E27FC236}">
                  <a16:creationId xmlns:a16="http://schemas.microsoft.com/office/drawing/2014/main" id="{4024A67A-E18C-EB41-AFE3-2DF9C6525E4B}"/>
                </a:ext>
              </a:extLst>
            </p:cNvPr>
            <p:cNvSpPr/>
            <p:nvPr/>
          </p:nvSpPr>
          <p:spPr>
            <a:xfrm>
              <a:off x="714374" y="1593056"/>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3A7B71-D1D0-164A-BE3A-07105A5D8CBA}"/>
                </a:ext>
              </a:extLst>
            </p:cNvPr>
            <p:cNvSpPr/>
            <p:nvPr/>
          </p:nvSpPr>
          <p:spPr>
            <a:xfrm>
              <a:off x="714374" y="2853928"/>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4236BA-816D-E34C-85D1-6C223DFAE2AC}"/>
                </a:ext>
              </a:extLst>
            </p:cNvPr>
            <p:cNvSpPr/>
            <p:nvPr/>
          </p:nvSpPr>
          <p:spPr>
            <a:xfrm>
              <a:off x="714374" y="4114800"/>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13" name="Graphic 12">
            <a:extLst>
              <a:ext uri="{FF2B5EF4-FFF2-40B4-BE49-F238E27FC236}">
                <a16:creationId xmlns:a16="http://schemas.microsoft.com/office/drawing/2014/main" id="{87047584-B0F7-BA49-9F43-EE4FC4640F6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rot="2700000">
            <a:off x="854039" y="1714862"/>
            <a:ext cx="674361" cy="674361"/>
          </a:xfrm>
          <a:prstGeom prst="rect">
            <a:avLst/>
          </a:prstGeom>
        </p:spPr>
      </p:pic>
      <p:pic>
        <p:nvPicPr>
          <p:cNvPr id="14" name="Graphic 13">
            <a:extLst>
              <a:ext uri="{FF2B5EF4-FFF2-40B4-BE49-F238E27FC236}">
                <a16:creationId xmlns:a16="http://schemas.microsoft.com/office/drawing/2014/main" id="{CF0CF090-85B1-194B-882C-7E64350AFBD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38200" y="2970013"/>
            <a:ext cx="623293" cy="623293"/>
          </a:xfrm>
          <a:prstGeom prst="rect">
            <a:avLst/>
          </a:prstGeom>
        </p:spPr>
      </p:pic>
      <p:grpSp>
        <p:nvGrpSpPr>
          <p:cNvPr id="24" name="Group 23">
            <a:extLst>
              <a:ext uri="{FF2B5EF4-FFF2-40B4-BE49-F238E27FC236}">
                <a16:creationId xmlns:a16="http://schemas.microsoft.com/office/drawing/2014/main" id="{D05473D0-2280-2A4C-8807-C324141E9BED}"/>
              </a:ext>
            </a:extLst>
          </p:cNvPr>
          <p:cNvGrpSpPr/>
          <p:nvPr/>
        </p:nvGrpSpPr>
        <p:grpSpPr>
          <a:xfrm>
            <a:off x="756344" y="4196232"/>
            <a:ext cx="826888" cy="762595"/>
            <a:chOff x="756344" y="4246240"/>
            <a:chExt cx="826888" cy="762595"/>
          </a:xfrm>
        </p:grpSpPr>
        <p:pic>
          <p:nvPicPr>
            <p:cNvPr id="15" name="Graphic 14">
              <a:extLst>
                <a:ext uri="{FF2B5EF4-FFF2-40B4-BE49-F238E27FC236}">
                  <a16:creationId xmlns:a16="http://schemas.microsoft.com/office/drawing/2014/main" id="{BF8E364B-1A93-4D43-9C85-F29C37E0AC8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28849" y="4320001"/>
              <a:ext cx="288144" cy="288144"/>
            </a:xfrm>
            <a:prstGeom prst="rect">
              <a:avLst/>
            </a:prstGeom>
          </p:spPr>
        </p:pic>
        <p:pic>
          <p:nvPicPr>
            <p:cNvPr id="17" name="Graphic 16">
              <a:extLst>
                <a:ext uri="{FF2B5EF4-FFF2-40B4-BE49-F238E27FC236}">
                  <a16:creationId xmlns:a16="http://schemas.microsoft.com/office/drawing/2014/main" id="{3A16534D-EC5E-554B-9500-925607EE511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rot="4400728">
              <a:off x="1153117" y="4580196"/>
              <a:ext cx="288144" cy="288144"/>
            </a:xfrm>
            <a:prstGeom prst="rect">
              <a:avLst/>
            </a:prstGeom>
          </p:spPr>
        </p:pic>
        <p:pic>
          <p:nvPicPr>
            <p:cNvPr id="16" name="Graphic 15">
              <a:extLst>
                <a:ext uri="{FF2B5EF4-FFF2-40B4-BE49-F238E27FC236}">
                  <a16:creationId xmlns:a16="http://schemas.microsoft.com/office/drawing/2014/main" id="{CE82F339-65D6-2F40-BEC0-8FCC20C454E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18784" y="4554780"/>
              <a:ext cx="405145" cy="405145"/>
            </a:xfrm>
            <a:prstGeom prst="rect">
              <a:avLst/>
            </a:prstGeom>
          </p:spPr>
        </p:pic>
        <p:pic>
          <p:nvPicPr>
            <p:cNvPr id="19" name="Graphic 18">
              <a:extLst>
                <a:ext uri="{FF2B5EF4-FFF2-40B4-BE49-F238E27FC236}">
                  <a16:creationId xmlns:a16="http://schemas.microsoft.com/office/drawing/2014/main" id="{F7B5B709-A04E-D541-8EE3-BF52FB5AE32A}"/>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rot="3600000">
              <a:off x="1125966" y="4266757"/>
              <a:ext cx="405145" cy="405145"/>
            </a:xfrm>
            <a:prstGeom prst="rect">
              <a:avLst/>
            </a:prstGeom>
          </p:spPr>
        </p:pic>
        <p:pic>
          <p:nvPicPr>
            <p:cNvPr id="20" name="Graphic 19">
              <a:extLst>
                <a:ext uri="{FF2B5EF4-FFF2-40B4-BE49-F238E27FC236}">
                  <a16:creationId xmlns:a16="http://schemas.microsoft.com/office/drawing/2014/main" id="{925E2959-D500-2845-9A8B-DFEC9FCC85E0}"/>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06387" y="4246240"/>
              <a:ext cx="169663" cy="169663"/>
            </a:xfrm>
            <a:prstGeom prst="rect">
              <a:avLst/>
            </a:prstGeom>
          </p:spPr>
        </p:pic>
        <p:pic>
          <p:nvPicPr>
            <p:cNvPr id="21" name="Graphic 20">
              <a:extLst>
                <a:ext uri="{FF2B5EF4-FFF2-40B4-BE49-F238E27FC236}">
                  <a16:creationId xmlns:a16="http://schemas.microsoft.com/office/drawing/2014/main" id="{E9CCC1B3-6B4F-3D40-82F7-DC1B660CEACE}"/>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756344" y="4453409"/>
              <a:ext cx="169663" cy="169663"/>
            </a:xfrm>
            <a:prstGeom prst="rect">
              <a:avLst/>
            </a:prstGeom>
          </p:spPr>
        </p:pic>
        <p:pic>
          <p:nvPicPr>
            <p:cNvPr id="22" name="Graphic 21">
              <a:extLst>
                <a:ext uri="{FF2B5EF4-FFF2-40B4-BE49-F238E27FC236}">
                  <a16:creationId xmlns:a16="http://schemas.microsoft.com/office/drawing/2014/main" id="{ED79C79D-FD30-D543-A561-38C061A30065}"/>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413569" y="4603428"/>
              <a:ext cx="169663" cy="169663"/>
            </a:xfrm>
            <a:prstGeom prst="rect">
              <a:avLst/>
            </a:prstGeom>
          </p:spPr>
        </p:pic>
        <p:pic>
          <p:nvPicPr>
            <p:cNvPr id="23" name="Graphic 22">
              <a:extLst>
                <a:ext uri="{FF2B5EF4-FFF2-40B4-BE49-F238E27FC236}">
                  <a16:creationId xmlns:a16="http://schemas.microsoft.com/office/drawing/2014/main" id="{635B9A20-E699-EA41-A649-DE0E8859391A}"/>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42107" y="4839172"/>
              <a:ext cx="169663" cy="169663"/>
            </a:xfrm>
            <a:prstGeom prst="rect">
              <a:avLst/>
            </a:prstGeom>
          </p:spPr>
        </p:pic>
      </p:grpSp>
      <p:sp>
        <p:nvSpPr>
          <p:cNvPr id="25" name="Round Diagonal Corner Rectangle 24">
            <a:extLst>
              <a:ext uri="{FF2B5EF4-FFF2-40B4-BE49-F238E27FC236}">
                <a16:creationId xmlns:a16="http://schemas.microsoft.com/office/drawing/2014/main" id="{DB0FD872-770B-594D-9798-5233920DC3A6}"/>
              </a:ext>
            </a:extLst>
          </p:cNvPr>
          <p:cNvSpPr/>
          <p:nvPr/>
        </p:nvSpPr>
        <p:spPr>
          <a:xfrm>
            <a:off x="578644" y="3935485"/>
            <a:ext cx="9636919"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452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Common Type 2 Inflammatory Pathways</a:t>
            </a:r>
          </a:p>
        </p:txBody>
      </p:sp>
      <p:sp>
        <p:nvSpPr>
          <p:cNvPr id="6" name="Text Placeholder 5">
            <a:extLst>
              <a:ext uri="{FF2B5EF4-FFF2-40B4-BE49-F238E27FC236}">
                <a16:creationId xmlns:a16="http://schemas.microsoft.com/office/drawing/2014/main" id="{B444BDC9-1925-DA45-B01E-CFDE50B4F11C}"/>
              </a:ext>
            </a:extLst>
          </p:cNvPr>
          <p:cNvSpPr>
            <a:spLocks noGrp="1"/>
          </p:cNvSpPr>
          <p:nvPr>
            <p:ph type="body" sz="quarter" idx="10"/>
          </p:nvPr>
        </p:nvSpPr>
        <p:spPr/>
        <p:txBody>
          <a:bodyPr/>
          <a:lstStyle/>
          <a:p>
            <a:r>
              <a:rPr lang="en-US" dirty="0" err="1"/>
              <a:t>Gabryszewski</a:t>
            </a:r>
            <a:r>
              <a:rPr lang="en-US" dirty="0"/>
              <a:t> SJ, Hill DA. </a:t>
            </a:r>
            <a:r>
              <a:rPr lang="en-US" i="1" dirty="0"/>
              <a:t>Ann Allergy Asthma Immunol</a:t>
            </a:r>
            <a:r>
              <a:rPr lang="en-US" dirty="0"/>
              <a:t>. 2021;10.1016/j.anai.2021.04.036.</a:t>
            </a:r>
          </a:p>
        </p:txBody>
      </p:sp>
      <p:pic>
        <p:nvPicPr>
          <p:cNvPr id="2" name="Picture 1">
            <a:extLst>
              <a:ext uri="{FF2B5EF4-FFF2-40B4-BE49-F238E27FC236}">
                <a16:creationId xmlns:a16="http://schemas.microsoft.com/office/drawing/2014/main" id="{F5B1783C-9A85-42B1-993F-EA62F7EFC6D1}"/>
              </a:ext>
            </a:extLst>
          </p:cNvPr>
          <p:cNvPicPr>
            <a:picLocks noChangeAspect="1"/>
          </p:cNvPicPr>
          <p:nvPr/>
        </p:nvPicPr>
        <p:blipFill>
          <a:blip r:embed="rId2"/>
          <a:stretch>
            <a:fillRect/>
          </a:stretch>
        </p:blipFill>
        <p:spPr>
          <a:xfrm>
            <a:off x="444592" y="1439093"/>
            <a:ext cx="8197250" cy="4279468"/>
          </a:xfrm>
          <a:prstGeom prst="rect">
            <a:avLst/>
          </a:prstGeom>
          <a:ln>
            <a:solidFill>
              <a:schemeClr val="tx1"/>
            </a:solidFill>
          </a:ln>
        </p:spPr>
      </p:pic>
      <p:grpSp>
        <p:nvGrpSpPr>
          <p:cNvPr id="5" name="Group 4">
            <a:extLst>
              <a:ext uri="{FF2B5EF4-FFF2-40B4-BE49-F238E27FC236}">
                <a16:creationId xmlns:a16="http://schemas.microsoft.com/office/drawing/2014/main" id="{C1045504-DB99-114E-B34A-CC21312677EB}"/>
              </a:ext>
            </a:extLst>
          </p:cNvPr>
          <p:cNvGrpSpPr/>
          <p:nvPr/>
        </p:nvGrpSpPr>
        <p:grpSpPr>
          <a:xfrm>
            <a:off x="8811324" y="1545199"/>
            <a:ext cx="2911440" cy="4067255"/>
            <a:chOff x="5249693" y="1326422"/>
            <a:chExt cx="2911440" cy="4067255"/>
          </a:xfrm>
        </p:grpSpPr>
        <p:pic>
          <p:nvPicPr>
            <p:cNvPr id="7" name="Picture 6">
              <a:extLst>
                <a:ext uri="{FF2B5EF4-FFF2-40B4-BE49-F238E27FC236}">
                  <a16:creationId xmlns:a16="http://schemas.microsoft.com/office/drawing/2014/main" id="{D9A6C0AD-1907-3341-90F8-0AD122DBD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693" y="1326422"/>
              <a:ext cx="2596121" cy="4067255"/>
            </a:xfrm>
            <a:prstGeom prst="rect">
              <a:avLst/>
            </a:prstGeom>
          </p:spPr>
        </p:pic>
        <p:sp>
          <p:nvSpPr>
            <p:cNvPr id="8" name="Freeform: Shape 7">
              <a:extLst>
                <a:ext uri="{FF2B5EF4-FFF2-40B4-BE49-F238E27FC236}">
                  <a16:creationId xmlns:a16="http://schemas.microsoft.com/office/drawing/2014/main" id="{1C761AFE-F559-744F-A6C4-422A72C28C0B}"/>
                </a:ext>
              </a:extLst>
            </p:cNvPr>
            <p:cNvSpPr/>
            <p:nvPr/>
          </p:nvSpPr>
          <p:spPr>
            <a:xfrm>
              <a:off x="5936453" y="2489155"/>
              <a:ext cx="540253" cy="1071120"/>
            </a:xfrm>
            <a:custGeom>
              <a:avLst/>
              <a:gdLst>
                <a:gd name="connsiteX0" fmla="*/ 369101 w 540253"/>
                <a:gd name="connsiteY0" fmla="*/ 1633 h 1071120"/>
                <a:gd name="connsiteX1" fmla="*/ 252420 w 540253"/>
                <a:gd name="connsiteY1" fmla="*/ 68308 h 1071120"/>
                <a:gd name="connsiteX2" fmla="*/ 135739 w 540253"/>
                <a:gd name="connsiteY2" fmla="*/ 239758 h 1071120"/>
                <a:gd name="connsiteX3" fmla="*/ 54776 w 540253"/>
                <a:gd name="connsiteY3" fmla="*/ 401683 h 1071120"/>
                <a:gd name="connsiteX4" fmla="*/ 23820 w 540253"/>
                <a:gd name="connsiteY4" fmla="*/ 568370 h 1071120"/>
                <a:gd name="connsiteX5" fmla="*/ 7 w 540253"/>
                <a:gd name="connsiteY5" fmla="*/ 756489 h 1071120"/>
                <a:gd name="connsiteX6" fmla="*/ 26201 w 540253"/>
                <a:gd name="connsiteY6" fmla="*/ 946989 h 1071120"/>
                <a:gd name="connsiteX7" fmla="*/ 66682 w 540253"/>
                <a:gd name="connsiteY7" fmla="*/ 1044620 h 1071120"/>
                <a:gd name="connsiteX8" fmla="*/ 128595 w 540253"/>
                <a:gd name="connsiteY8" fmla="*/ 1070814 h 1071120"/>
                <a:gd name="connsiteX9" fmla="*/ 223845 w 540253"/>
                <a:gd name="connsiteY9" fmla="*/ 1032714 h 1071120"/>
                <a:gd name="connsiteX10" fmla="*/ 476257 w 540253"/>
                <a:gd name="connsiteY10" fmla="*/ 825545 h 1071120"/>
                <a:gd name="connsiteX11" fmla="*/ 533407 w 540253"/>
                <a:gd name="connsiteY11" fmla="*/ 723151 h 1071120"/>
                <a:gd name="connsiteX12" fmla="*/ 535789 w 540253"/>
                <a:gd name="connsiteY12" fmla="*/ 608851 h 1071120"/>
                <a:gd name="connsiteX13" fmla="*/ 502451 w 540253"/>
                <a:gd name="connsiteY13" fmla="*/ 408826 h 1071120"/>
                <a:gd name="connsiteX14" fmla="*/ 466732 w 540253"/>
                <a:gd name="connsiteY14" fmla="*/ 127839 h 1071120"/>
                <a:gd name="connsiteX15" fmla="*/ 369101 w 540253"/>
                <a:gd name="connsiteY15" fmla="*/ 1633 h 107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0253" h="1071120">
                  <a:moveTo>
                    <a:pt x="369101" y="1633"/>
                  </a:moveTo>
                  <a:cubicBezTo>
                    <a:pt x="333382" y="-8289"/>
                    <a:pt x="291314" y="28621"/>
                    <a:pt x="252420" y="68308"/>
                  </a:cubicBezTo>
                  <a:cubicBezTo>
                    <a:pt x="213526" y="107995"/>
                    <a:pt x="168680" y="184196"/>
                    <a:pt x="135739" y="239758"/>
                  </a:cubicBezTo>
                  <a:cubicBezTo>
                    <a:pt x="102798" y="295321"/>
                    <a:pt x="73429" y="346914"/>
                    <a:pt x="54776" y="401683"/>
                  </a:cubicBezTo>
                  <a:cubicBezTo>
                    <a:pt x="36123" y="456452"/>
                    <a:pt x="32948" y="509236"/>
                    <a:pt x="23820" y="568370"/>
                  </a:cubicBezTo>
                  <a:cubicBezTo>
                    <a:pt x="14692" y="627504"/>
                    <a:pt x="-390" y="693386"/>
                    <a:pt x="7" y="756489"/>
                  </a:cubicBezTo>
                  <a:cubicBezTo>
                    <a:pt x="404" y="819592"/>
                    <a:pt x="15088" y="898967"/>
                    <a:pt x="26201" y="946989"/>
                  </a:cubicBezTo>
                  <a:cubicBezTo>
                    <a:pt x="37313" y="995011"/>
                    <a:pt x="49616" y="1023983"/>
                    <a:pt x="66682" y="1044620"/>
                  </a:cubicBezTo>
                  <a:cubicBezTo>
                    <a:pt x="83748" y="1065258"/>
                    <a:pt x="102401" y="1072798"/>
                    <a:pt x="128595" y="1070814"/>
                  </a:cubicBezTo>
                  <a:cubicBezTo>
                    <a:pt x="154789" y="1068830"/>
                    <a:pt x="165901" y="1073592"/>
                    <a:pt x="223845" y="1032714"/>
                  </a:cubicBezTo>
                  <a:cubicBezTo>
                    <a:pt x="281789" y="991836"/>
                    <a:pt x="424663" y="877139"/>
                    <a:pt x="476257" y="825545"/>
                  </a:cubicBezTo>
                  <a:cubicBezTo>
                    <a:pt x="527851" y="773951"/>
                    <a:pt x="523485" y="759267"/>
                    <a:pt x="533407" y="723151"/>
                  </a:cubicBezTo>
                  <a:cubicBezTo>
                    <a:pt x="543329" y="687035"/>
                    <a:pt x="540948" y="661238"/>
                    <a:pt x="535789" y="608851"/>
                  </a:cubicBezTo>
                  <a:cubicBezTo>
                    <a:pt x="530630" y="556464"/>
                    <a:pt x="513960" y="488995"/>
                    <a:pt x="502451" y="408826"/>
                  </a:cubicBezTo>
                  <a:cubicBezTo>
                    <a:pt x="490942" y="328657"/>
                    <a:pt x="486179" y="196102"/>
                    <a:pt x="466732" y="127839"/>
                  </a:cubicBezTo>
                  <a:cubicBezTo>
                    <a:pt x="447285" y="59577"/>
                    <a:pt x="404820" y="11555"/>
                    <a:pt x="369101" y="1633"/>
                  </a:cubicBezTo>
                  <a:close/>
                </a:path>
              </a:pathLst>
            </a:custGeom>
            <a:solidFill>
              <a:srgbClr val="FF3300">
                <a:alpha val="5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1DEDF48-9C50-5641-8F06-54A26EDF5837}"/>
                </a:ext>
              </a:extLst>
            </p:cNvPr>
            <p:cNvSpPr/>
            <p:nvPr/>
          </p:nvSpPr>
          <p:spPr>
            <a:xfrm flipH="1">
              <a:off x="6627025" y="2489155"/>
              <a:ext cx="540253" cy="1071120"/>
            </a:xfrm>
            <a:custGeom>
              <a:avLst/>
              <a:gdLst>
                <a:gd name="connsiteX0" fmla="*/ 369101 w 540253"/>
                <a:gd name="connsiteY0" fmla="*/ 1633 h 1071120"/>
                <a:gd name="connsiteX1" fmla="*/ 252420 w 540253"/>
                <a:gd name="connsiteY1" fmla="*/ 68308 h 1071120"/>
                <a:gd name="connsiteX2" fmla="*/ 135739 w 540253"/>
                <a:gd name="connsiteY2" fmla="*/ 239758 h 1071120"/>
                <a:gd name="connsiteX3" fmla="*/ 54776 w 540253"/>
                <a:gd name="connsiteY3" fmla="*/ 401683 h 1071120"/>
                <a:gd name="connsiteX4" fmla="*/ 23820 w 540253"/>
                <a:gd name="connsiteY4" fmla="*/ 568370 h 1071120"/>
                <a:gd name="connsiteX5" fmla="*/ 7 w 540253"/>
                <a:gd name="connsiteY5" fmla="*/ 756489 h 1071120"/>
                <a:gd name="connsiteX6" fmla="*/ 26201 w 540253"/>
                <a:gd name="connsiteY6" fmla="*/ 946989 h 1071120"/>
                <a:gd name="connsiteX7" fmla="*/ 66682 w 540253"/>
                <a:gd name="connsiteY7" fmla="*/ 1044620 h 1071120"/>
                <a:gd name="connsiteX8" fmla="*/ 128595 w 540253"/>
                <a:gd name="connsiteY8" fmla="*/ 1070814 h 1071120"/>
                <a:gd name="connsiteX9" fmla="*/ 223845 w 540253"/>
                <a:gd name="connsiteY9" fmla="*/ 1032714 h 1071120"/>
                <a:gd name="connsiteX10" fmla="*/ 476257 w 540253"/>
                <a:gd name="connsiteY10" fmla="*/ 825545 h 1071120"/>
                <a:gd name="connsiteX11" fmla="*/ 533407 w 540253"/>
                <a:gd name="connsiteY11" fmla="*/ 723151 h 1071120"/>
                <a:gd name="connsiteX12" fmla="*/ 535789 w 540253"/>
                <a:gd name="connsiteY12" fmla="*/ 608851 h 1071120"/>
                <a:gd name="connsiteX13" fmla="*/ 502451 w 540253"/>
                <a:gd name="connsiteY13" fmla="*/ 408826 h 1071120"/>
                <a:gd name="connsiteX14" fmla="*/ 466732 w 540253"/>
                <a:gd name="connsiteY14" fmla="*/ 127839 h 1071120"/>
                <a:gd name="connsiteX15" fmla="*/ 369101 w 540253"/>
                <a:gd name="connsiteY15" fmla="*/ 1633 h 107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0253" h="1071120">
                  <a:moveTo>
                    <a:pt x="369101" y="1633"/>
                  </a:moveTo>
                  <a:cubicBezTo>
                    <a:pt x="333382" y="-8289"/>
                    <a:pt x="291314" y="28621"/>
                    <a:pt x="252420" y="68308"/>
                  </a:cubicBezTo>
                  <a:cubicBezTo>
                    <a:pt x="213526" y="107995"/>
                    <a:pt x="168680" y="184196"/>
                    <a:pt x="135739" y="239758"/>
                  </a:cubicBezTo>
                  <a:cubicBezTo>
                    <a:pt x="102798" y="295321"/>
                    <a:pt x="73429" y="346914"/>
                    <a:pt x="54776" y="401683"/>
                  </a:cubicBezTo>
                  <a:cubicBezTo>
                    <a:pt x="36123" y="456452"/>
                    <a:pt x="32948" y="509236"/>
                    <a:pt x="23820" y="568370"/>
                  </a:cubicBezTo>
                  <a:cubicBezTo>
                    <a:pt x="14692" y="627504"/>
                    <a:pt x="-390" y="693386"/>
                    <a:pt x="7" y="756489"/>
                  </a:cubicBezTo>
                  <a:cubicBezTo>
                    <a:pt x="404" y="819592"/>
                    <a:pt x="15088" y="898967"/>
                    <a:pt x="26201" y="946989"/>
                  </a:cubicBezTo>
                  <a:cubicBezTo>
                    <a:pt x="37313" y="995011"/>
                    <a:pt x="49616" y="1023983"/>
                    <a:pt x="66682" y="1044620"/>
                  </a:cubicBezTo>
                  <a:cubicBezTo>
                    <a:pt x="83748" y="1065258"/>
                    <a:pt x="102401" y="1072798"/>
                    <a:pt x="128595" y="1070814"/>
                  </a:cubicBezTo>
                  <a:cubicBezTo>
                    <a:pt x="154789" y="1068830"/>
                    <a:pt x="165901" y="1073592"/>
                    <a:pt x="223845" y="1032714"/>
                  </a:cubicBezTo>
                  <a:cubicBezTo>
                    <a:pt x="281789" y="991836"/>
                    <a:pt x="424663" y="877139"/>
                    <a:pt x="476257" y="825545"/>
                  </a:cubicBezTo>
                  <a:cubicBezTo>
                    <a:pt x="527851" y="773951"/>
                    <a:pt x="523485" y="759267"/>
                    <a:pt x="533407" y="723151"/>
                  </a:cubicBezTo>
                  <a:cubicBezTo>
                    <a:pt x="543329" y="687035"/>
                    <a:pt x="540948" y="661238"/>
                    <a:pt x="535789" y="608851"/>
                  </a:cubicBezTo>
                  <a:cubicBezTo>
                    <a:pt x="530630" y="556464"/>
                    <a:pt x="513960" y="488995"/>
                    <a:pt x="502451" y="408826"/>
                  </a:cubicBezTo>
                  <a:cubicBezTo>
                    <a:pt x="490942" y="328657"/>
                    <a:pt x="486179" y="196102"/>
                    <a:pt x="466732" y="127839"/>
                  </a:cubicBezTo>
                  <a:cubicBezTo>
                    <a:pt x="447285" y="59577"/>
                    <a:pt x="404820" y="11555"/>
                    <a:pt x="369101" y="1633"/>
                  </a:cubicBezTo>
                  <a:close/>
                </a:path>
              </a:pathLst>
            </a:custGeom>
            <a:solidFill>
              <a:srgbClr val="FF3300">
                <a:alpha val="5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1E89B3D-A594-E848-9D15-6A6EDA99F4F8}"/>
                </a:ext>
              </a:extLst>
            </p:cNvPr>
            <p:cNvSpPr/>
            <p:nvPr/>
          </p:nvSpPr>
          <p:spPr>
            <a:xfrm>
              <a:off x="6039288" y="1471113"/>
              <a:ext cx="308598" cy="322239"/>
            </a:xfrm>
            <a:custGeom>
              <a:avLst/>
              <a:gdLst>
                <a:gd name="connsiteX0" fmla="*/ 97193 w 308598"/>
                <a:gd name="connsiteY0" fmla="*/ 60031 h 322239"/>
                <a:gd name="connsiteX1" fmla="*/ 82906 w 308598"/>
                <a:gd name="connsiteY1" fmla="*/ 138612 h 322239"/>
                <a:gd name="connsiteX2" fmla="*/ 54331 w 308598"/>
                <a:gd name="connsiteY2" fmla="*/ 188618 h 322239"/>
                <a:gd name="connsiteX3" fmla="*/ 1943 w 308598"/>
                <a:gd name="connsiteY3" fmla="*/ 286250 h 322239"/>
                <a:gd name="connsiteX4" fmla="*/ 18612 w 308598"/>
                <a:gd name="connsiteY4" fmla="*/ 314825 h 322239"/>
                <a:gd name="connsiteX5" fmla="*/ 87668 w 308598"/>
                <a:gd name="connsiteY5" fmla="*/ 319587 h 322239"/>
                <a:gd name="connsiteX6" fmla="*/ 201968 w 308598"/>
                <a:gd name="connsiteY6" fmla="*/ 279106 h 322239"/>
                <a:gd name="connsiteX7" fmla="*/ 290075 w 308598"/>
                <a:gd name="connsiteY7" fmla="*/ 219575 h 322239"/>
                <a:gd name="connsiteX8" fmla="*/ 301981 w 308598"/>
                <a:gd name="connsiteY8" fmla="*/ 57650 h 322239"/>
                <a:gd name="connsiteX9" fmla="*/ 209112 w 308598"/>
                <a:gd name="connsiteY9" fmla="*/ 500 h 322239"/>
                <a:gd name="connsiteX10" fmla="*/ 97193 w 308598"/>
                <a:gd name="connsiteY10" fmla="*/ 60031 h 32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598" h="322239">
                  <a:moveTo>
                    <a:pt x="97193" y="60031"/>
                  </a:moveTo>
                  <a:cubicBezTo>
                    <a:pt x="76159" y="83050"/>
                    <a:pt x="90050" y="117181"/>
                    <a:pt x="82906" y="138612"/>
                  </a:cubicBezTo>
                  <a:cubicBezTo>
                    <a:pt x="75762" y="160043"/>
                    <a:pt x="67825" y="164012"/>
                    <a:pt x="54331" y="188618"/>
                  </a:cubicBezTo>
                  <a:cubicBezTo>
                    <a:pt x="40837" y="213224"/>
                    <a:pt x="7896" y="265216"/>
                    <a:pt x="1943" y="286250"/>
                  </a:cubicBezTo>
                  <a:cubicBezTo>
                    <a:pt x="-4010" y="307285"/>
                    <a:pt x="4324" y="309269"/>
                    <a:pt x="18612" y="314825"/>
                  </a:cubicBezTo>
                  <a:cubicBezTo>
                    <a:pt x="32899" y="320381"/>
                    <a:pt x="57109" y="325540"/>
                    <a:pt x="87668" y="319587"/>
                  </a:cubicBezTo>
                  <a:cubicBezTo>
                    <a:pt x="118227" y="313634"/>
                    <a:pt x="168234" y="295775"/>
                    <a:pt x="201968" y="279106"/>
                  </a:cubicBezTo>
                  <a:cubicBezTo>
                    <a:pt x="235703" y="262437"/>
                    <a:pt x="273406" y="256484"/>
                    <a:pt x="290075" y="219575"/>
                  </a:cubicBezTo>
                  <a:cubicBezTo>
                    <a:pt x="306744" y="182666"/>
                    <a:pt x="315475" y="94163"/>
                    <a:pt x="301981" y="57650"/>
                  </a:cubicBezTo>
                  <a:cubicBezTo>
                    <a:pt x="288487" y="21137"/>
                    <a:pt x="240465" y="6056"/>
                    <a:pt x="209112" y="500"/>
                  </a:cubicBezTo>
                  <a:cubicBezTo>
                    <a:pt x="177759" y="-5056"/>
                    <a:pt x="118227" y="37012"/>
                    <a:pt x="97193" y="60031"/>
                  </a:cubicBezTo>
                  <a:close/>
                </a:path>
              </a:pathLst>
            </a:custGeom>
            <a:solidFill>
              <a:srgbClr val="FF3300">
                <a:alpha val="5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8FD8B540-0067-DA41-9909-10657281D5A1}"/>
                </a:ext>
              </a:extLst>
            </p:cNvPr>
            <p:cNvSpPr/>
            <p:nvPr/>
          </p:nvSpPr>
          <p:spPr>
            <a:xfrm flipH="1">
              <a:off x="5479552" y="2558035"/>
              <a:ext cx="704553" cy="751903"/>
            </a:xfrm>
            <a:prstGeom prst="arc">
              <a:avLst>
                <a:gd name="adj1" fmla="val 16290612"/>
                <a:gd name="adj2" fmla="val 0"/>
              </a:avLst>
            </a:prstGeom>
            <a:ln w="28575">
              <a:solidFill>
                <a:srgbClr val="FF3300">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Shape 11">
              <a:extLst>
                <a:ext uri="{FF2B5EF4-FFF2-40B4-BE49-F238E27FC236}">
                  <a16:creationId xmlns:a16="http://schemas.microsoft.com/office/drawing/2014/main" id="{EEEC29B6-6286-B04D-AB58-88805A706F4D}"/>
                </a:ext>
              </a:extLst>
            </p:cNvPr>
            <p:cNvSpPr/>
            <p:nvPr/>
          </p:nvSpPr>
          <p:spPr>
            <a:xfrm>
              <a:off x="6855530" y="3798589"/>
              <a:ext cx="311812" cy="970261"/>
            </a:xfrm>
            <a:custGeom>
              <a:avLst/>
              <a:gdLst>
                <a:gd name="connsiteX0" fmla="*/ 83433 w 305326"/>
                <a:gd name="connsiteY0" fmla="*/ 187624 h 970261"/>
                <a:gd name="connsiteX1" fmla="*/ 128676 w 305326"/>
                <a:gd name="connsiteY1" fmla="*/ 335261 h 970261"/>
                <a:gd name="connsiteX2" fmla="*/ 147726 w 305326"/>
                <a:gd name="connsiteY2" fmla="*/ 432892 h 970261"/>
                <a:gd name="connsiteX3" fmla="*/ 164395 w 305326"/>
                <a:gd name="connsiteY3" fmla="*/ 566242 h 970261"/>
                <a:gd name="connsiteX4" fmla="*/ 157251 w 305326"/>
                <a:gd name="connsiteY4" fmla="*/ 682924 h 970261"/>
                <a:gd name="connsiteX5" fmla="*/ 90576 w 305326"/>
                <a:gd name="connsiteY5" fmla="*/ 782936 h 970261"/>
                <a:gd name="connsiteX6" fmla="*/ 33426 w 305326"/>
                <a:gd name="connsiteY6" fmla="*/ 821036 h 970261"/>
                <a:gd name="connsiteX7" fmla="*/ 89 w 305326"/>
                <a:gd name="connsiteY7" fmla="*/ 873424 h 970261"/>
                <a:gd name="connsiteX8" fmla="*/ 42951 w 305326"/>
                <a:gd name="connsiteY8" fmla="*/ 963911 h 970261"/>
                <a:gd name="connsiteX9" fmla="*/ 107245 w 305326"/>
                <a:gd name="connsiteY9" fmla="*/ 952005 h 970261"/>
                <a:gd name="connsiteX10" fmla="*/ 195351 w 305326"/>
                <a:gd name="connsiteY10" fmla="*/ 866280 h 970261"/>
                <a:gd name="connsiteX11" fmla="*/ 273933 w 305326"/>
                <a:gd name="connsiteY11" fmla="*/ 751980 h 970261"/>
                <a:gd name="connsiteX12" fmla="*/ 304889 w 305326"/>
                <a:gd name="connsiteY12" fmla="*/ 551955 h 970261"/>
                <a:gd name="connsiteX13" fmla="*/ 290601 w 305326"/>
                <a:gd name="connsiteY13" fmla="*/ 390030 h 970261"/>
                <a:gd name="connsiteX14" fmla="*/ 269170 w 305326"/>
                <a:gd name="connsiteY14" fmla="*/ 251917 h 970261"/>
                <a:gd name="connsiteX15" fmla="*/ 235833 w 305326"/>
                <a:gd name="connsiteY15" fmla="*/ 180480 h 970261"/>
                <a:gd name="connsiteX16" fmla="*/ 238214 w 305326"/>
                <a:gd name="connsiteY16" fmla="*/ 125711 h 970261"/>
                <a:gd name="connsiteX17" fmla="*/ 166776 w 305326"/>
                <a:gd name="connsiteY17" fmla="*/ 37605 h 970261"/>
                <a:gd name="connsiteX18" fmla="*/ 97720 w 305326"/>
                <a:gd name="connsiteY18" fmla="*/ 4267 h 970261"/>
                <a:gd name="connsiteX19" fmla="*/ 35808 w 305326"/>
                <a:gd name="connsiteY19" fmla="*/ 128092 h 970261"/>
                <a:gd name="connsiteX20" fmla="*/ 83433 w 305326"/>
                <a:gd name="connsiteY20" fmla="*/ 187624 h 970261"/>
                <a:gd name="connsiteX0" fmla="*/ 83433 w 305326"/>
                <a:gd name="connsiteY0" fmla="*/ 187624 h 970261"/>
                <a:gd name="connsiteX1" fmla="*/ 128676 w 305326"/>
                <a:gd name="connsiteY1" fmla="*/ 335261 h 970261"/>
                <a:gd name="connsiteX2" fmla="*/ 147726 w 305326"/>
                <a:gd name="connsiteY2" fmla="*/ 432892 h 970261"/>
                <a:gd name="connsiteX3" fmla="*/ 154870 w 305326"/>
                <a:gd name="connsiteY3" fmla="*/ 566242 h 970261"/>
                <a:gd name="connsiteX4" fmla="*/ 157251 w 305326"/>
                <a:gd name="connsiteY4" fmla="*/ 682924 h 970261"/>
                <a:gd name="connsiteX5" fmla="*/ 90576 w 305326"/>
                <a:gd name="connsiteY5" fmla="*/ 782936 h 970261"/>
                <a:gd name="connsiteX6" fmla="*/ 33426 w 305326"/>
                <a:gd name="connsiteY6" fmla="*/ 821036 h 970261"/>
                <a:gd name="connsiteX7" fmla="*/ 89 w 305326"/>
                <a:gd name="connsiteY7" fmla="*/ 873424 h 970261"/>
                <a:gd name="connsiteX8" fmla="*/ 42951 w 305326"/>
                <a:gd name="connsiteY8" fmla="*/ 963911 h 970261"/>
                <a:gd name="connsiteX9" fmla="*/ 107245 w 305326"/>
                <a:gd name="connsiteY9" fmla="*/ 952005 h 970261"/>
                <a:gd name="connsiteX10" fmla="*/ 195351 w 305326"/>
                <a:gd name="connsiteY10" fmla="*/ 866280 h 970261"/>
                <a:gd name="connsiteX11" fmla="*/ 273933 w 305326"/>
                <a:gd name="connsiteY11" fmla="*/ 751980 h 970261"/>
                <a:gd name="connsiteX12" fmla="*/ 304889 w 305326"/>
                <a:gd name="connsiteY12" fmla="*/ 551955 h 970261"/>
                <a:gd name="connsiteX13" fmla="*/ 290601 w 305326"/>
                <a:gd name="connsiteY13" fmla="*/ 390030 h 970261"/>
                <a:gd name="connsiteX14" fmla="*/ 269170 w 305326"/>
                <a:gd name="connsiteY14" fmla="*/ 251917 h 970261"/>
                <a:gd name="connsiteX15" fmla="*/ 235833 w 305326"/>
                <a:gd name="connsiteY15" fmla="*/ 180480 h 970261"/>
                <a:gd name="connsiteX16" fmla="*/ 238214 w 305326"/>
                <a:gd name="connsiteY16" fmla="*/ 125711 h 970261"/>
                <a:gd name="connsiteX17" fmla="*/ 166776 w 305326"/>
                <a:gd name="connsiteY17" fmla="*/ 37605 h 970261"/>
                <a:gd name="connsiteX18" fmla="*/ 97720 w 305326"/>
                <a:gd name="connsiteY18" fmla="*/ 4267 h 970261"/>
                <a:gd name="connsiteX19" fmla="*/ 35808 w 305326"/>
                <a:gd name="connsiteY19" fmla="*/ 128092 h 970261"/>
                <a:gd name="connsiteX20" fmla="*/ 83433 w 305326"/>
                <a:gd name="connsiteY20" fmla="*/ 187624 h 970261"/>
                <a:gd name="connsiteX0" fmla="*/ 83433 w 305326"/>
                <a:gd name="connsiteY0" fmla="*/ 187624 h 970261"/>
                <a:gd name="connsiteX1" fmla="*/ 121533 w 305326"/>
                <a:gd name="connsiteY1" fmla="*/ 335261 h 970261"/>
                <a:gd name="connsiteX2" fmla="*/ 147726 w 305326"/>
                <a:gd name="connsiteY2" fmla="*/ 432892 h 970261"/>
                <a:gd name="connsiteX3" fmla="*/ 154870 w 305326"/>
                <a:gd name="connsiteY3" fmla="*/ 566242 h 970261"/>
                <a:gd name="connsiteX4" fmla="*/ 157251 w 305326"/>
                <a:gd name="connsiteY4" fmla="*/ 682924 h 970261"/>
                <a:gd name="connsiteX5" fmla="*/ 90576 w 305326"/>
                <a:gd name="connsiteY5" fmla="*/ 782936 h 970261"/>
                <a:gd name="connsiteX6" fmla="*/ 33426 w 305326"/>
                <a:gd name="connsiteY6" fmla="*/ 821036 h 970261"/>
                <a:gd name="connsiteX7" fmla="*/ 89 w 305326"/>
                <a:gd name="connsiteY7" fmla="*/ 873424 h 970261"/>
                <a:gd name="connsiteX8" fmla="*/ 42951 w 305326"/>
                <a:gd name="connsiteY8" fmla="*/ 963911 h 970261"/>
                <a:gd name="connsiteX9" fmla="*/ 107245 w 305326"/>
                <a:gd name="connsiteY9" fmla="*/ 952005 h 970261"/>
                <a:gd name="connsiteX10" fmla="*/ 195351 w 305326"/>
                <a:gd name="connsiteY10" fmla="*/ 866280 h 970261"/>
                <a:gd name="connsiteX11" fmla="*/ 273933 w 305326"/>
                <a:gd name="connsiteY11" fmla="*/ 751980 h 970261"/>
                <a:gd name="connsiteX12" fmla="*/ 304889 w 305326"/>
                <a:gd name="connsiteY12" fmla="*/ 551955 h 970261"/>
                <a:gd name="connsiteX13" fmla="*/ 290601 w 305326"/>
                <a:gd name="connsiteY13" fmla="*/ 390030 h 970261"/>
                <a:gd name="connsiteX14" fmla="*/ 269170 w 305326"/>
                <a:gd name="connsiteY14" fmla="*/ 251917 h 970261"/>
                <a:gd name="connsiteX15" fmla="*/ 235833 w 305326"/>
                <a:gd name="connsiteY15" fmla="*/ 180480 h 970261"/>
                <a:gd name="connsiteX16" fmla="*/ 238214 w 305326"/>
                <a:gd name="connsiteY16" fmla="*/ 125711 h 970261"/>
                <a:gd name="connsiteX17" fmla="*/ 166776 w 305326"/>
                <a:gd name="connsiteY17" fmla="*/ 37605 h 970261"/>
                <a:gd name="connsiteX18" fmla="*/ 97720 w 305326"/>
                <a:gd name="connsiteY18" fmla="*/ 4267 h 970261"/>
                <a:gd name="connsiteX19" fmla="*/ 35808 w 305326"/>
                <a:gd name="connsiteY19" fmla="*/ 128092 h 970261"/>
                <a:gd name="connsiteX20" fmla="*/ 83433 w 305326"/>
                <a:gd name="connsiteY20" fmla="*/ 187624 h 970261"/>
                <a:gd name="connsiteX0" fmla="*/ 83433 w 311812"/>
                <a:gd name="connsiteY0" fmla="*/ 187624 h 970261"/>
                <a:gd name="connsiteX1" fmla="*/ 121533 w 311812"/>
                <a:gd name="connsiteY1" fmla="*/ 335261 h 970261"/>
                <a:gd name="connsiteX2" fmla="*/ 147726 w 311812"/>
                <a:gd name="connsiteY2" fmla="*/ 432892 h 970261"/>
                <a:gd name="connsiteX3" fmla="*/ 154870 w 311812"/>
                <a:gd name="connsiteY3" fmla="*/ 566242 h 970261"/>
                <a:gd name="connsiteX4" fmla="*/ 157251 w 311812"/>
                <a:gd name="connsiteY4" fmla="*/ 682924 h 970261"/>
                <a:gd name="connsiteX5" fmla="*/ 90576 w 311812"/>
                <a:gd name="connsiteY5" fmla="*/ 782936 h 970261"/>
                <a:gd name="connsiteX6" fmla="*/ 33426 w 311812"/>
                <a:gd name="connsiteY6" fmla="*/ 821036 h 970261"/>
                <a:gd name="connsiteX7" fmla="*/ 89 w 311812"/>
                <a:gd name="connsiteY7" fmla="*/ 873424 h 970261"/>
                <a:gd name="connsiteX8" fmla="*/ 42951 w 311812"/>
                <a:gd name="connsiteY8" fmla="*/ 963911 h 970261"/>
                <a:gd name="connsiteX9" fmla="*/ 107245 w 311812"/>
                <a:gd name="connsiteY9" fmla="*/ 952005 h 970261"/>
                <a:gd name="connsiteX10" fmla="*/ 195351 w 311812"/>
                <a:gd name="connsiteY10" fmla="*/ 866280 h 970261"/>
                <a:gd name="connsiteX11" fmla="*/ 302508 w 311812"/>
                <a:gd name="connsiteY11" fmla="*/ 701974 h 970261"/>
                <a:gd name="connsiteX12" fmla="*/ 304889 w 311812"/>
                <a:gd name="connsiteY12" fmla="*/ 551955 h 970261"/>
                <a:gd name="connsiteX13" fmla="*/ 290601 w 311812"/>
                <a:gd name="connsiteY13" fmla="*/ 390030 h 970261"/>
                <a:gd name="connsiteX14" fmla="*/ 269170 w 311812"/>
                <a:gd name="connsiteY14" fmla="*/ 251917 h 970261"/>
                <a:gd name="connsiteX15" fmla="*/ 235833 w 311812"/>
                <a:gd name="connsiteY15" fmla="*/ 180480 h 970261"/>
                <a:gd name="connsiteX16" fmla="*/ 238214 w 311812"/>
                <a:gd name="connsiteY16" fmla="*/ 125711 h 970261"/>
                <a:gd name="connsiteX17" fmla="*/ 166776 w 311812"/>
                <a:gd name="connsiteY17" fmla="*/ 37605 h 970261"/>
                <a:gd name="connsiteX18" fmla="*/ 97720 w 311812"/>
                <a:gd name="connsiteY18" fmla="*/ 4267 h 970261"/>
                <a:gd name="connsiteX19" fmla="*/ 35808 w 311812"/>
                <a:gd name="connsiteY19" fmla="*/ 128092 h 970261"/>
                <a:gd name="connsiteX20" fmla="*/ 83433 w 311812"/>
                <a:gd name="connsiteY20" fmla="*/ 187624 h 9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812" h="970261">
                  <a:moveTo>
                    <a:pt x="83433" y="187624"/>
                  </a:moveTo>
                  <a:cubicBezTo>
                    <a:pt x="97720" y="222152"/>
                    <a:pt x="110817" y="294383"/>
                    <a:pt x="121533" y="335261"/>
                  </a:cubicBezTo>
                  <a:cubicBezTo>
                    <a:pt x="132249" y="376139"/>
                    <a:pt x="142170" y="394395"/>
                    <a:pt x="147726" y="432892"/>
                  </a:cubicBezTo>
                  <a:cubicBezTo>
                    <a:pt x="153282" y="471389"/>
                    <a:pt x="153283" y="524570"/>
                    <a:pt x="154870" y="566242"/>
                  </a:cubicBezTo>
                  <a:cubicBezTo>
                    <a:pt x="156457" y="607914"/>
                    <a:pt x="167967" y="646808"/>
                    <a:pt x="157251" y="682924"/>
                  </a:cubicBezTo>
                  <a:cubicBezTo>
                    <a:pt x="146535" y="719040"/>
                    <a:pt x="111213" y="759917"/>
                    <a:pt x="90576" y="782936"/>
                  </a:cubicBezTo>
                  <a:cubicBezTo>
                    <a:pt x="69939" y="805955"/>
                    <a:pt x="48507" y="805955"/>
                    <a:pt x="33426" y="821036"/>
                  </a:cubicBezTo>
                  <a:cubicBezTo>
                    <a:pt x="18345" y="836117"/>
                    <a:pt x="-1499" y="849611"/>
                    <a:pt x="89" y="873424"/>
                  </a:cubicBezTo>
                  <a:cubicBezTo>
                    <a:pt x="1677" y="897237"/>
                    <a:pt x="25092" y="950814"/>
                    <a:pt x="42951" y="963911"/>
                  </a:cubicBezTo>
                  <a:cubicBezTo>
                    <a:pt x="60810" y="977008"/>
                    <a:pt x="81845" y="968277"/>
                    <a:pt x="107245" y="952005"/>
                  </a:cubicBezTo>
                  <a:cubicBezTo>
                    <a:pt x="132645" y="935733"/>
                    <a:pt x="162807" y="907952"/>
                    <a:pt x="195351" y="866280"/>
                  </a:cubicBezTo>
                  <a:cubicBezTo>
                    <a:pt x="227895" y="824608"/>
                    <a:pt x="284252" y="754361"/>
                    <a:pt x="302508" y="701974"/>
                  </a:cubicBezTo>
                  <a:cubicBezTo>
                    <a:pt x="320764" y="649587"/>
                    <a:pt x="306873" y="603946"/>
                    <a:pt x="304889" y="551955"/>
                  </a:cubicBezTo>
                  <a:cubicBezTo>
                    <a:pt x="302905" y="499964"/>
                    <a:pt x="296554" y="440036"/>
                    <a:pt x="290601" y="390030"/>
                  </a:cubicBezTo>
                  <a:cubicBezTo>
                    <a:pt x="284648" y="340024"/>
                    <a:pt x="278298" y="286842"/>
                    <a:pt x="269170" y="251917"/>
                  </a:cubicBezTo>
                  <a:cubicBezTo>
                    <a:pt x="260042" y="216992"/>
                    <a:pt x="240992" y="201514"/>
                    <a:pt x="235833" y="180480"/>
                  </a:cubicBezTo>
                  <a:cubicBezTo>
                    <a:pt x="230674" y="159446"/>
                    <a:pt x="249723" y="149523"/>
                    <a:pt x="238214" y="125711"/>
                  </a:cubicBezTo>
                  <a:cubicBezTo>
                    <a:pt x="226705" y="101899"/>
                    <a:pt x="190192" y="57846"/>
                    <a:pt x="166776" y="37605"/>
                  </a:cubicBezTo>
                  <a:cubicBezTo>
                    <a:pt x="143360" y="17364"/>
                    <a:pt x="119548" y="-10814"/>
                    <a:pt x="97720" y="4267"/>
                  </a:cubicBezTo>
                  <a:cubicBezTo>
                    <a:pt x="75892" y="19348"/>
                    <a:pt x="39777" y="100311"/>
                    <a:pt x="35808" y="128092"/>
                  </a:cubicBezTo>
                  <a:cubicBezTo>
                    <a:pt x="31839" y="155873"/>
                    <a:pt x="69146" y="153096"/>
                    <a:pt x="83433" y="187624"/>
                  </a:cubicBezTo>
                  <a:close/>
                </a:path>
              </a:pathLst>
            </a:custGeom>
            <a:solidFill>
              <a:srgbClr val="FF3300">
                <a:alpha val="5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3184210-97A3-1445-A7C2-2B846CDE599F}"/>
                </a:ext>
              </a:extLst>
            </p:cNvPr>
            <p:cNvGrpSpPr/>
            <p:nvPr/>
          </p:nvGrpSpPr>
          <p:grpSpPr>
            <a:xfrm>
              <a:off x="7490734" y="2137464"/>
              <a:ext cx="670399" cy="670400"/>
              <a:chOff x="8129590" y="1956666"/>
              <a:chExt cx="670399" cy="670400"/>
            </a:xfrm>
          </p:grpSpPr>
          <p:cxnSp>
            <p:nvCxnSpPr>
              <p:cNvPr id="14" name="Straight Connector 13">
                <a:extLst>
                  <a:ext uri="{FF2B5EF4-FFF2-40B4-BE49-F238E27FC236}">
                    <a16:creationId xmlns:a16="http://schemas.microsoft.com/office/drawing/2014/main" id="{B0629B55-7053-F349-A3D7-EB44B7D72E8E}"/>
                  </a:ext>
                </a:extLst>
              </p:cNvPr>
              <p:cNvCxnSpPr>
                <a:cxnSpLocks/>
              </p:cNvCxnSpPr>
              <p:nvPr/>
            </p:nvCxnSpPr>
            <p:spPr>
              <a:xfrm flipH="1">
                <a:off x="8129590" y="1956666"/>
                <a:ext cx="7145" cy="451155"/>
              </a:xfrm>
              <a:prstGeom prst="line">
                <a:avLst/>
              </a:prstGeom>
              <a:ln w="28575">
                <a:solidFill>
                  <a:srgbClr val="FF3300">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46C611D-C799-6846-9199-3521B6CFCB67}"/>
                  </a:ext>
                </a:extLst>
              </p:cNvPr>
              <p:cNvCxnSpPr>
                <a:cxnSpLocks/>
              </p:cNvCxnSpPr>
              <p:nvPr/>
            </p:nvCxnSpPr>
            <p:spPr>
              <a:xfrm rot="1800000" flipH="1">
                <a:off x="8305800" y="2069306"/>
                <a:ext cx="7144" cy="451155"/>
              </a:xfrm>
              <a:prstGeom prst="line">
                <a:avLst/>
              </a:prstGeom>
              <a:ln w="28575">
                <a:solidFill>
                  <a:srgbClr val="FF3300">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A2CDE9-6F95-2D4D-967F-91AD2A0D1C23}"/>
                  </a:ext>
                </a:extLst>
              </p:cNvPr>
              <p:cNvCxnSpPr>
                <a:cxnSpLocks/>
              </p:cNvCxnSpPr>
              <p:nvPr/>
            </p:nvCxnSpPr>
            <p:spPr>
              <a:xfrm rot="3600000" flipH="1">
                <a:off x="8458200" y="2221706"/>
                <a:ext cx="7144" cy="451155"/>
              </a:xfrm>
              <a:prstGeom prst="line">
                <a:avLst/>
              </a:prstGeom>
              <a:ln w="28575">
                <a:solidFill>
                  <a:srgbClr val="FF3300">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9E29DA-1E2F-8C43-966A-1AFED6377A6A}"/>
                  </a:ext>
                </a:extLst>
              </p:cNvPr>
              <p:cNvCxnSpPr>
                <a:cxnSpLocks/>
              </p:cNvCxnSpPr>
              <p:nvPr/>
            </p:nvCxnSpPr>
            <p:spPr>
              <a:xfrm rot="5400000" flipH="1">
                <a:off x="8570840" y="2397916"/>
                <a:ext cx="7144" cy="451155"/>
              </a:xfrm>
              <a:prstGeom prst="line">
                <a:avLst/>
              </a:prstGeom>
              <a:ln w="28575">
                <a:solidFill>
                  <a:srgbClr val="FF3300">
                    <a:alpha val="50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337314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Atopic Dermatitis Is the March “Gateway”</a:t>
            </a:r>
          </a:p>
        </p:txBody>
      </p:sp>
      <p:sp>
        <p:nvSpPr>
          <p:cNvPr id="12" name="Content Placeholder 1"/>
          <p:cNvSpPr>
            <a:spLocks noGrp="1"/>
          </p:cNvSpPr>
          <p:nvPr>
            <p:ph idx="1"/>
          </p:nvPr>
        </p:nvSpPr>
        <p:spPr>
          <a:xfrm>
            <a:off x="838201" y="1825625"/>
            <a:ext cx="5447270" cy="4125913"/>
          </a:xfrm>
        </p:spPr>
        <p:txBody>
          <a:bodyPr>
            <a:noAutofit/>
          </a:bodyPr>
          <a:lstStyle/>
          <a:p>
            <a:r>
              <a:rPr lang="en-US" sz="2600" dirty="0"/>
              <a:t>Strong link between AD and sensitization, food allergy, asthma, and allergic rhinitis</a:t>
            </a:r>
          </a:p>
          <a:p>
            <a:r>
              <a:rPr lang="en-US" sz="2600" dirty="0"/>
              <a:t>Link is particularly strong for severe AD in the first 6 months of life</a:t>
            </a:r>
          </a:p>
          <a:p>
            <a:r>
              <a:rPr lang="en-US" sz="2600" dirty="0"/>
              <a:t>This link was the basis for the LEAP study which showed early introduction of peanut in children with eczema prevented peanut allergy</a:t>
            </a:r>
          </a:p>
          <a:p>
            <a:endParaRPr lang="en-US" sz="2600" dirty="0"/>
          </a:p>
        </p:txBody>
      </p:sp>
      <p:sp>
        <p:nvSpPr>
          <p:cNvPr id="5" name="Text Placeholder 4">
            <a:extLst>
              <a:ext uri="{FF2B5EF4-FFF2-40B4-BE49-F238E27FC236}">
                <a16:creationId xmlns:a16="http://schemas.microsoft.com/office/drawing/2014/main" id="{A56AC9A6-F23E-8943-A372-3519AFF45E84}"/>
              </a:ext>
            </a:extLst>
          </p:cNvPr>
          <p:cNvSpPr>
            <a:spLocks noGrp="1"/>
          </p:cNvSpPr>
          <p:nvPr>
            <p:ph type="body" sz="quarter" idx="10"/>
          </p:nvPr>
        </p:nvSpPr>
        <p:spPr/>
        <p:txBody>
          <a:bodyPr>
            <a:normAutofit/>
          </a:bodyPr>
          <a:lstStyle/>
          <a:p>
            <a:pPr marL="228600" indent="-228600">
              <a:buAutoNum type="arabicPeriod"/>
            </a:pPr>
            <a:r>
              <a:rPr lang="en-US" dirty="0"/>
              <a:t>Martin PE et al. </a:t>
            </a:r>
            <a:r>
              <a:rPr lang="en-US" i="1" dirty="0"/>
              <a:t>Clin Exp Allergy</a:t>
            </a:r>
            <a:r>
              <a:rPr lang="en-US" dirty="0"/>
              <a:t>. 2015;45(1):255-264.</a:t>
            </a:r>
          </a:p>
          <a:p>
            <a:pPr marL="228600" indent="-228600">
              <a:buAutoNum type="arabicPeriod"/>
            </a:pPr>
            <a:r>
              <a:rPr lang="en-US" dirty="0"/>
              <a:t>Du Toit G et al. </a:t>
            </a:r>
            <a:r>
              <a:rPr lang="en-US" i="1" dirty="0"/>
              <a:t>N </a:t>
            </a:r>
            <a:r>
              <a:rPr lang="en-US" i="1" dirty="0" err="1"/>
              <a:t>Engl</a:t>
            </a:r>
            <a:r>
              <a:rPr lang="en-US" i="1" dirty="0"/>
              <a:t> J Med</a:t>
            </a:r>
            <a:r>
              <a:rPr lang="en-US" dirty="0"/>
              <a:t>. 2016;374(15):1435-1443.</a:t>
            </a:r>
          </a:p>
        </p:txBody>
      </p:sp>
      <p:graphicFrame>
        <p:nvGraphicFramePr>
          <p:cNvPr id="2" name="Chart 1">
            <a:extLst>
              <a:ext uri="{FF2B5EF4-FFF2-40B4-BE49-F238E27FC236}">
                <a16:creationId xmlns:a16="http://schemas.microsoft.com/office/drawing/2014/main" id="{6EA4AE91-4EAA-AF41-AC59-8AA982B1BA87}"/>
              </a:ext>
            </a:extLst>
          </p:cNvPr>
          <p:cNvGraphicFramePr/>
          <p:nvPr/>
        </p:nvGraphicFramePr>
        <p:xfrm>
          <a:off x="6403438" y="3863086"/>
          <a:ext cx="5656757" cy="20884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8838D95F-8234-9448-BA83-DFCE7E89C59C}"/>
              </a:ext>
            </a:extLst>
          </p:cNvPr>
          <p:cNvGraphicFramePr/>
          <p:nvPr/>
        </p:nvGraphicFramePr>
        <p:xfrm>
          <a:off x="6403438" y="1474005"/>
          <a:ext cx="5656757" cy="229012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A55D6D1-4C83-3249-AD11-CF3A982642DF}"/>
              </a:ext>
            </a:extLst>
          </p:cNvPr>
          <p:cNvSpPr txBox="1"/>
          <p:nvPr/>
        </p:nvSpPr>
        <p:spPr>
          <a:xfrm>
            <a:off x="7454511" y="4676480"/>
            <a:ext cx="548548" cy="230832"/>
          </a:xfrm>
          <a:prstGeom prst="rect">
            <a:avLst/>
          </a:prstGeom>
          <a:noFill/>
        </p:spPr>
        <p:txBody>
          <a:bodyPr wrap="none" rtlCol="0">
            <a:spAutoFit/>
          </a:bodyPr>
          <a:lstStyle/>
          <a:p>
            <a:pPr algn="ctr"/>
            <a:r>
              <a:rPr lang="en-US" sz="900" i="1" dirty="0"/>
              <a:t>P</a:t>
            </a:r>
            <a:r>
              <a:rPr lang="en-US" sz="900" dirty="0"/>
              <a:t> &lt; .001</a:t>
            </a:r>
            <a:endParaRPr lang="en-US" sz="900" i="1" dirty="0"/>
          </a:p>
        </p:txBody>
      </p:sp>
      <p:sp>
        <p:nvSpPr>
          <p:cNvPr id="10" name="TextBox 9">
            <a:extLst>
              <a:ext uri="{FF2B5EF4-FFF2-40B4-BE49-F238E27FC236}">
                <a16:creationId xmlns:a16="http://schemas.microsoft.com/office/drawing/2014/main" id="{637AA4CD-BA41-D642-B721-12D79EAD0DDE}"/>
              </a:ext>
            </a:extLst>
          </p:cNvPr>
          <p:cNvSpPr txBox="1"/>
          <p:nvPr/>
        </p:nvSpPr>
        <p:spPr>
          <a:xfrm>
            <a:off x="9231816" y="4561064"/>
            <a:ext cx="548548" cy="230832"/>
          </a:xfrm>
          <a:prstGeom prst="rect">
            <a:avLst/>
          </a:prstGeom>
          <a:noFill/>
        </p:spPr>
        <p:txBody>
          <a:bodyPr wrap="none" rtlCol="0">
            <a:spAutoFit/>
          </a:bodyPr>
          <a:lstStyle/>
          <a:p>
            <a:pPr algn="ctr"/>
            <a:r>
              <a:rPr lang="en-US" sz="900" i="1" dirty="0"/>
              <a:t>P</a:t>
            </a:r>
            <a:r>
              <a:rPr lang="en-US" sz="900" dirty="0"/>
              <a:t> &lt; .001</a:t>
            </a:r>
            <a:endParaRPr lang="en-US" sz="900" i="1" dirty="0"/>
          </a:p>
        </p:txBody>
      </p:sp>
      <p:sp>
        <p:nvSpPr>
          <p:cNvPr id="11" name="TextBox 10">
            <a:extLst>
              <a:ext uri="{FF2B5EF4-FFF2-40B4-BE49-F238E27FC236}">
                <a16:creationId xmlns:a16="http://schemas.microsoft.com/office/drawing/2014/main" id="{2030F7D6-6AF9-9846-986D-2E523C4CCBAE}"/>
              </a:ext>
            </a:extLst>
          </p:cNvPr>
          <p:cNvSpPr txBox="1"/>
          <p:nvPr/>
        </p:nvSpPr>
        <p:spPr>
          <a:xfrm>
            <a:off x="8369642" y="3863545"/>
            <a:ext cx="548548" cy="230832"/>
          </a:xfrm>
          <a:prstGeom prst="rect">
            <a:avLst/>
          </a:prstGeom>
          <a:noFill/>
        </p:spPr>
        <p:txBody>
          <a:bodyPr wrap="none" rtlCol="0">
            <a:spAutoFit/>
          </a:bodyPr>
          <a:lstStyle/>
          <a:p>
            <a:pPr algn="ctr"/>
            <a:r>
              <a:rPr lang="en-US" sz="900" i="1" dirty="0"/>
              <a:t>P</a:t>
            </a:r>
            <a:r>
              <a:rPr lang="en-US" sz="900" dirty="0"/>
              <a:t> = .001</a:t>
            </a:r>
            <a:endParaRPr lang="en-US" sz="900" i="1" dirty="0"/>
          </a:p>
        </p:txBody>
      </p:sp>
    </p:spTree>
    <p:extLst>
      <p:ext uri="{BB962C8B-B14F-4D97-AF65-F5344CB8AC3E}">
        <p14:creationId xmlns:p14="http://schemas.microsoft.com/office/powerpoint/2010/main" val="1558472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5239-20A7-B04B-8010-B86DD53EF099}"/>
              </a:ext>
            </a:extLst>
          </p:cNvPr>
          <p:cNvSpPr>
            <a:spLocks noGrp="1"/>
          </p:cNvSpPr>
          <p:nvPr>
            <p:ph type="title"/>
          </p:nvPr>
        </p:nvSpPr>
        <p:spPr>
          <a:xfrm>
            <a:off x="838200" y="365125"/>
            <a:ext cx="10515600" cy="1325563"/>
          </a:xfrm>
        </p:spPr>
        <p:txBody>
          <a:bodyPr/>
          <a:lstStyle/>
          <a:p>
            <a:r>
              <a:rPr lang="en-US"/>
              <a:t>Can </a:t>
            </a:r>
            <a:r>
              <a:rPr lang="en-US" dirty="0"/>
              <a:t>We Prevent the March?</a:t>
            </a:r>
          </a:p>
        </p:txBody>
      </p:sp>
      <p:sp>
        <p:nvSpPr>
          <p:cNvPr id="2" name="Content Placeholder 1"/>
          <p:cNvSpPr>
            <a:spLocks noGrp="1"/>
          </p:cNvSpPr>
          <p:nvPr>
            <p:ph idx="1"/>
          </p:nvPr>
        </p:nvSpPr>
        <p:spPr>
          <a:xfrm>
            <a:off x="1378744" y="1825625"/>
            <a:ext cx="9975056" cy="4125913"/>
          </a:xfrm>
        </p:spPr>
        <p:txBody>
          <a:bodyPr>
            <a:normAutofit/>
          </a:bodyPr>
          <a:lstStyle/>
          <a:p>
            <a:r>
              <a:rPr lang="en-US" sz="3600" dirty="0"/>
              <a:t>Interfere with the “gateway” (atopic dermatitis therapy)</a:t>
            </a:r>
          </a:p>
          <a:p>
            <a:endParaRPr lang="en-US" sz="3600" dirty="0">
              <a:solidFill>
                <a:schemeClr val="accent1"/>
              </a:solidFill>
            </a:endParaRPr>
          </a:p>
          <a:p>
            <a:r>
              <a:rPr lang="en-US" sz="3600" dirty="0"/>
              <a:t>Interfere with sensitization (biologics)</a:t>
            </a:r>
          </a:p>
          <a:p>
            <a:endParaRPr lang="en-US" sz="3600" dirty="0"/>
          </a:p>
          <a:p>
            <a:r>
              <a:rPr lang="en-US" sz="3600" dirty="0"/>
              <a:t>Immunotherapy</a:t>
            </a:r>
          </a:p>
        </p:txBody>
      </p:sp>
      <p:sp>
        <p:nvSpPr>
          <p:cNvPr id="9" name="Oval 8">
            <a:extLst>
              <a:ext uri="{FF2B5EF4-FFF2-40B4-BE49-F238E27FC236}">
                <a16:creationId xmlns:a16="http://schemas.microsoft.com/office/drawing/2014/main" id="{4024A67A-E18C-EB41-AFE3-2DF9C6525E4B}"/>
              </a:ext>
            </a:extLst>
          </p:cNvPr>
          <p:cNvSpPr/>
          <p:nvPr/>
        </p:nvSpPr>
        <p:spPr>
          <a:xfrm>
            <a:off x="714375" y="1809916"/>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3A7B71-D1D0-164A-BE3A-07105A5D8CBA}"/>
              </a:ext>
            </a:extLst>
          </p:cNvPr>
          <p:cNvSpPr/>
          <p:nvPr/>
        </p:nvSpPr>
        <p:spPr>
          <a:xfrm>
            <a:off x="714374" y="3323660"/>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4236BA-816D-E34C-85D1-6C223DFAE2AC}"/>
              </a:ext>
            </a:extLst>
          </p:cNvPr>
          <p:cNvSpPr/>
          <p:nvPr/>
        </p:nvSpPr>
        <p:spPr>
          <a:xfrm>
            <a:off x="714374" y="4585491"/>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DB0FD872-770B-594D-9798-5233920DC3A6}"/>
              </a:ext>
            </a:extLst>
          </p:cNvPr>
          <p:cNvSpPr/>
          <p:nvPr/>
        </p:nvSpPr>
        <p:spPr>
          <a:xfrm>
            <a:off x="578644" y="1690688"/>
            <a:ext cx="10234612"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9129A39-4B53-4C42-9D30-15763A035B3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29334" y="2012600"/>
            <a:ext cx="505911" cy="505911"/>
          </a:xfrm>
          <a:prstGeom prst="rect">
            <a:avLst/>
          </a:prstGeom>
        </p:spPr>
      </p:pic>
      <p:pic>
        <p:nvPicPr>
          <p:cNvPr id="5" name="Graphic 4">
            <a:extLst>
              <a:ext uri="{FF2B5EF4-FFF2-40B4-BE49-F238E27FC236}">
                <a16:creationId xmlns:a16="http://schemas.microsoft.com/office/drawing/2014/main" id="{6463F6E9-FD0D-D14A-8769-64A2A507E83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797534" y="4668652"/>
            <a:ext cx="769510" cy="769510"/>
          </a:xfrm>
          <a:prstGeom prst="rect">
            <a:avLst/>
          </a:prstGeom>
        </p:spPr>
      </p:pic>
      <p:pic>
        <p:nvPicPr>
          <p:cNvPr id="6" name="Graphic 5">
            <a:extLst>
              <a:ext uri="{FF2B5EF4-FFF2-40B4-BE49-F238E27FC236}">
                <a16:creationId xmlns:a16="http://schemas.microsoft.com/office/drawing/2014/main" id="{34B50C57-E13F-724A-93D3-BCFDE0F44C1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67964" y="3461970"/>
            <a:ext cx="628650" cy="628650"/>
          </a:xfrm>
          <a:prstGeom prst="rect">
            <a:avLst/>
          </a:prstGeom>
        </p:spPr>
      </p:pic>
    </p:spTree>
    <p:extLst>
      <p:ext uri="{BB962C8B-B14F-4D97-AF65-F5344CB8AC3E}">
        <p14:creationId xmlns:p14="http://schemas.microsoft.com/office/powerpoint/2010/main" val="9721047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normAutofit/>
          </a:bodyPr>
          <a:lstStyle/>
          <a:p>
            <a:r>
              <a:rPr lang="en-US" dirty="0"/>
              <a:t>Does Treatment of AD Protect Against Allergy?</a:t>
            </a:r>
          </a:p>
        </p:txBody>
      </p:sp>
      <p:sp>
        <p:nvSpPr>
          <p:cNvPr id="12" name="Content Placeholder 1"/>
          <p:cNvSpPr>
            <a:spLocks noGrp="1"/>
          </p:cNvSpPr>
          <p:nvPr>
            <p:ph idx="1"/>
          </p:nvPr>
        </p:nvSpPr>
        <p:spPr>
          <a:xfrm>
            <a:off x="838200" y="1825625"/>
            <a:ext cx="5735595" cy="4125913"/>
          </a:xfrm>
        </p:spPr>
        <p:txBody>
          <a:bodyPr>
            <a:normAutofit/>
          </a:bodyPr>
          <a:lstStyle/>
          <a:p>
            <a:r>
              <a:rPr lang="en-US" dirty="0"/>
              <a:t>There is considerable interest in determining whether effective AD therapy may interfere with sensitization</a:t>
            </a:r>
          </a:p>
        </p:txBody>
      </p:sp>
      <p:sp>
        <p:nvSpPr>
          <p:cNvPr id="10" name="Text Placeholder 9">
            <a:extLst>
              <a:ext uri="{FF2B5EF4-FFF2-40B4-BE49-F238E27FC236}">
                <a16:creationId xmlns:a16="http://schemas.microsoft.com/office/drawing/2014/main" id="{F3201C7C-5576-B149-A12A-0E68834E79B1}"/>
              </a:ext>
            </a:extLst>
          </p:cNvPr>
          <p:cNvSpPr>
            <a:spLocks noGrp="1"/>
          </p:cNvSpPr>
          <p:nvPr>
            <p:ph type="body" sz="quarter" idx="10"/>
          </p:nvPr>
        </p:nvSpPr>
        <p:spPr/>
        <p:txBody>
          <a:bodyPr/>
          <a:lstStyle/>
          <a:p>
            <a:pPr marL="228600" indent="-228600">
              <a:buAutoNum type="arabicPeriod"/>
            </a:pPr>
            <a:r>
              <a:rPr lang="en-US" dirty="0"/>
              <a:t>Lowe AJ et al. </a:t>
            </a:r>
            <a:r>
              <a:rPr lang="en-US" i="1" dirty="0"/>
              <a:t>Br J Dermatol</a:t>
            </a:r>
            <a:r>
              <a:rPr lang="en-US" dirty="0"/>
              <a:t>. 2018;178(1):e19-e21.</a:t>
            </a:r>
          </a:p>
          <a:p>
            <a:pPr marL="228600" indent="-228600">
              <a:buAutoNum type="arabicPeriod"/>
            </a:pPr>
            <a:r>
              <a:rPr lang="en-US" dirty="0"/>
              <a:t>Perkin MR et al. </a:t>
            </a:r>
            <a:r>
              <a:rPr lang="en-US" i="1" dirty="0"/>
              <a:t>J Allergy Clin Immunol</a:t>
            </a:r>
            <a:r>
              <a:rPr lang="en-US" dirty="0"/>
              <a:t>. 2021;147(3):967-976.e1.</a:t>
            </a:r>
          </a:p>
        </p:txBody>
      </p:sp>
    </p:spTree>
    <p:extLst>
      <p:ext uri="{BB962C8B-B14F-4D97-AF65-F5344CB8AC3E}">
        <p14:creationId xmlns:p14="http://schemas.microsoft.com/office/powerpoint/2010/main" val="15958356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A2E523F-2A96-9B49-80B0-B3A177BFB371}"/>
              </a:ext>
            </a:extLst>
          </p:cNvPr>
          <p:cNvSpPr>
            <a:spLocks noGrp="1"/>
          </p:cNvSpPr>
          <p:nvPr>
            <p:ph type="title"/>
          </p:nvPr>
        </p:nvSpPr>
        <p:spPr/>
        <p:txBody>
          <a:bodyPr/>
          <a:lstStyle/>
          <a:p>
            <a:r>
              <a:rPr lang="en-US" dirty="0"/>
              <a:t>Faculty</a:t>
            </a:r>
          </a:p>
        </p:txBody>
      </p:sp>
      <p:sp>
        <p:nvSpPr>
          <p:cNvPr id="3" name="Content Placeholder 2">
            <a:extLst>
              <a:ext uri="{FF2B5EF4-FFF2-40B4-BE49-F238E27FC236}">
                <a16:creationId xmlns:a16="http://schemas.microsoft.com/office/drawing/2014/main" id="{3F6382BB-4C1C-44ED-A13B-8F1B55AA3468}"/>
              </a:ext>
            </a:extLst>
          </p:cNvPr>
          <p:cNvSpPr>
            <a:spLocks noGrp="1"/>
          </p:cNvSpPr>
          <p:nvPr>
            <p:ph idx="1"/>
          </p:nvPr>
        </p:nvSpPr>
        <p:spPr>
          <a:xfrm>
            <a:off x="843934" y="2151789"/>
            <a:ext cx="5830030" cy="3496048"/>
          </a:xfrm>
        </p:spPr>
        <p:txBody>
          <a:bodyPr/>
          <a:lstStyle/>
          <a:p>
            <a:r>
              <a:rPr lang="en-US" dirty="0"/>
              <a:t>Assistant Professor of Pediatrics</a:t>
            </a:r>
          </a:p>
          <a:p>
            <a:r>
              <a:rPr lang="en-US" dirty="0"/>
              <a:t>Department of Pediatrics</a:t>
            </a:r>
          </a:p>
          <a:p>
            <a:r>
              <a:rPr lang="en-US" dirty="0"/>
              <a:t>Perelman School of Medicine at the University of Pennsylvania</a:t>
            </a:r>
          </a:p>
          <a:p>
            <a:r>
              <a:rPr lang="en-US" dirty="0"/>
              <a:t>Attending Physician</a:t>
            </a:r>
          </a:p>
          <a:p>
            <a:r>
              <a:rPr lang="en-US" dirty="0"/>
              <a:t>Division of Allergy and Immunology</a:t>
            </a:r>
          </a:p>
          <a:p>
            <a:r>
              <a:rPr lang="en-US" dirty="0"/>
              <a:t>Children’s Hospital of Philadelphia</a:t>
            </a:r>
          </a:p>
          <a:p>
            <a:endParaRPr lang="en-US" dirty="0"/>
          </a:p>
        </p:txBody>
      </p:sp>
      <p:sp>
        <p:nvSpPr>
          <p:cNvPr id="5" name="Text Placeholder 4">
            <a:extLst>
              <a:ext uri="{FF2B5EF4-FFF2-40B4-BE49-F238E27FC236}">
                <a16:creationId xmlns:a16="http://schemas.microsoft.com/office/drawing/2014/main" id="{D292A0AA-F6DF-4F17-ABB3-6F435580CAB1}"/>
              </a:ext>
            </a:extLst>
          </p:cNvPr>
          <p:cNvSpPr>
            <a:spLocks noGrp="1"/>
          </p:cNvSpPr>
          <p:nvPr>
            <p:ph type="body" sz="quarter" idx="15"/>
          </p:nvPr>
        </p:nvSpPr>
        <p:spPr>
          <a:xfrm>
            <a:off x="841062" y="1418226"/>
            <a:ext cx="5829508" cy="411480"/>
          </a:xfrm>
        </p:spPr>
        <p:txBody>
          <a:bodyPr>
            <a:normAutofit lnSpcReduction="10000"/>
          </a:bodyPr>
          <a:lstStyle/>
          <a:p>
            <a:r>
              <a:rPr lang="en-US" dirty="0"/>
              <a:t>David A.</a:t>
            </a:r>
          </a:p>
        </p:txBody>
      </p:sp>
      <p:sp>
        <p:nvSpPr>
          <p:cNvPr id="4" name="Text Placeholder 3">
            <a:extLst>
              <a:ext uri="{FF2B5EF4-FFF2-40B4-BE49-F238E27FC236}">
                <a16:creationId xmlns:a16="http://schemas.microsoft.com/office/drawing/2014/main" id="{8F1A864D-AEC3-4D95-B93A-F01914AAEAAB}"/>
              </a:ext>
            </a:extLst>
          </p:cNvPr>
          <p:cNvSpPr>
            <a:spLocks noGrp="1"/>
          </p:cNvSpPr>
          <p:nvPr>
            <p:ph type="body" sz="quarter" idx="13"/>
          </p:nvPr>
        </p:nvSpPr>
        <p:spPr>
          <a:xfrm>
            <a:off x="843935" y="1749598"/>
            <a:ext cx="5829508" cy="411480"/>
          </a:xfrm>
        </p:spPr>
        <p:txBody>
          <a:bodyPr>
            <a:normAutofit lnSpcReduction="10000"/>
          </a:bodyPr>
          <a:lstStyle/>
          <a:p>
            <a:r>
              <a:rPr lang="en-US" dirty="0"/>
              <a:t>Hill, MD, PhD</a:t>
            </a:r>
          </a:p>
        </p:txBody>
      </p:sp>
      <p:pic>
        <p:nvPicPr>
          <p:cNvPr id="8" name="Picture 7">
            <a:extLst>
              <a:ext uri="{FF2B5EF4-FFF2-40B4-BE49-F238E27FC236}">
                <a16:creationId xmlns:a16="http://schemas.microsoft.com/office/drawing/2014/main" id="{F4CF96A4-B5FD-4F7D-BD78-390834AB4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419" y="4772831"/>
            <a:ext cx="1832801" cy="560463"/>
          </a:xfrm>
          <a:prstGeom prst="rect">
            <a:avLst/>
          </a:prstGeom>
        </p:spPr>
      </p:pic>
      <p:sp>
        <p:nvSpPr>
          <p:cNvPr id="9" name="Content Placeholder 14">
            <a:extLst>
              <a:ext uri="{FF2B5EF4-FFF2-40B4-BE49-F238E27FC236}">
                <a16:creationId xmlns:a16="http://schemas.microsoft.com/office/drawing/2014/main" id="{5FC17418-B5C5-40F8-8468-3C051E321EF3}"/>
              </a:ext>
            </a:extLst>
          </p:cNvPr>
          <p:cNvSpPr txBox="1">
            <a:spLocks/>
          </p:cNvSpPr>
          <p:nvPr/>
        </p:nvSpPr>
        <p:spPr>
          <a:xfrm>
            <a:off x="875898" y="5333294"/>
            <a:ext cx="5828512" cy="636626"/>
          </a:xfrm>
          <a:prstGeom prst="rect">
            <a:avLst/>
          </a:prstGeom>
        </p:spPr>
        <p:txBody>
          <a:bodyPr vert="horz" lIns="91440" tIns="45720" rIns="91440" bIns="45720" rtlCol="0">
            <a:noAutofit/>
          </a:bodyPr>
          <a:lstStyle>
            <a:lvl1pPr marL="0" indent="0" algn="l" defTabSz="457063" rtl="0" eaLnBrk="1" latinLnBrk="0" hangingPunct="1">
              <a:lnSpc>
                <a:spcPct val="90000"/>
              </a:lnSpc>
              <a:spcBef>
                <a:spcPts val="0"/>
              </a:spcBef>
              <a:buClrTx/>
              <a:buFont typeface="Arial"/>
              <a:buNone/>
              <a:defRPr lang="en-US" sz="1999" kern="1200" dirty="0">
                <a:solidFill>
                  <a:schemeClr val="tx1"/>
                </a:solidFill>
                <a:latin typeface="+mn-lt"/>
                <a:ea typeface="+mn-ea"/>
                <a:cs typeface="+mn-cs"/>
              </a:defRPr>
            </a:lvl1pPr>
            <a:lvl2pPr marL="457063" indent="0" algn="l" defTabSz="457063" rtl="0" eaLnBrk="1" latinLnBrk="0" hangingPunct="1">
              <a:lnSpc>
                <a:spcPct val="90000"/>
              </a:lnSpc>
              <a:spcBef>
                <a:spcPts val="0"/>
              </a:spcBef>
              <a:buClrTx/>
              <a:buFont typeface="Arial" panose="020B0604020202020204" pitchFamily="34" charset="0"/>
              <a:buNone/>
              <a:defRPr lang="en-US" sz="1799" kern="1200" dirty="0">
                <a:solidFill>
                  <a:schemeClr val="tx1"/>
                </a:solidFill>
                <a:latin typeface="+mn-lt"/>
                <a:ea typeface="+mn-ea"/>
                <a:cs typeface="+mn-cs"/>
              </a:defRPr>
            </a:lvl2pPr>
            <a:lvl3pPr marL="914126" indent="0" algn="l" defTabSz="457063" rtl="0" eaLnBrk="1" latinLnBrk="0" hangingPunct="1">
              <a:lnSpc>
                <a:spcPct val="90000"/>
              </a:lnSpc>
              <a:spcBef>
                <a:spcPts val="0"/>
              </a:spcBef>
              <a:buClrTx/>
              <a:buFont typeface="Wingdings" panose="05000000000000000000" pitchFamily="2" charset="2"/>
              <a:buNone/>
              <a:defRPr lang="en-US" sz="1600" kern="1200" dirty="0">
                <a:solidFill>
                  <a:schemeClr val="tx1"/>
                </a:solidFill>
                <a:latin typeface="+mn-lt"/>
                <a:ea typeface="+mn-ea"/>
                <a:cs typeface="+mn-cs"/>
              </a:defRPr>
            </a:lvl3pPr>
            <a:lvl4pPr marL="1371189" indent="0" algn="l" defTabSz="457063" rtl="0" eaLnBrk="1" latinLnBrk="0" hangingPunct="1">
              <a:lnSpc>
                <a:spcPct val="90000"/>
              </a:lnSpc>
              <a:spcBef>
                <a:spcPts val="0"/>
              </a:spcBef>
              <a:buClrTx/>
              <a:buFont typeface="Arial" panose="020B0604020202020204" pitchFamily="34" charset="0"/>
              <a:buNone/>
              <a:defRPr lang="en-US" sz="1400" kern="1200" dirty="0">
                <a:solidFill>
                  <a:schemeClr val="tx1"/>
                </a:solidFill>
                <a:latin typeface="+mn-lt"/>
                <a:ea typeface="+mn-ea"/>
                <a:cs typeface="+mn-cs"/>
              </a:defRPr>
            </a:lvl4pPr>
            <a:lvl5pPr marL="1828251" indent="0" algn="l" defTabSz="457063" rtl="0" eaLnBrk="1" latinLnBrk="0" hangingPunct="1">
              <a:lnSpc>
                <a:spcPct val="90000"/>
              </a:lnSpc>
              <a:spcBef>
                <a:spcPts val="0"/>
              </a:spcBef>
              <a:buClrTx/>
              <a:buFont typeface="Wingdings" panose="05000000000000000000" pitchFamily="2" charset="2"/>
              <a:buNone/>
              <a:defRPr lang="en-US" sz="1400" kern="1200" dirty="0">
                <a:solidFill>
                  <a:schemeClr val="tx1"/>
                </a:solidFill>
                <a:latin typeface="+mn-lt"/>
                <a:ea typeface="+mn-ea"/>
                <a:cs typeface="+mn-cs"/>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a:lstStyle>
          <a:p>
            <a:r>
              <a:rPr lang="en-US" sz="2000" dirty="0">
                <a:cs typeface="Arial" panose="020B0604020202020204" pitchFamily="34" charset="0"/>
              </a:rPr>
              <a:t>Web: </a:t>
            </a:r>
            <a:r>
              <a:rPr lang="en-US" sz="2000" dirty="0">
                <a:cs typeface="Arial" panose="020B0604020202020204" pitchFamily="34" charset="0"/>
                <a:hlinkClick r:id="rId3"/>
              </a:rPr>
              <a:t>www.med.upenn.edu/hilllab </a:t>
            </a:r>
            <a:endParaRPr lang="en-US" sz="2000" dirty="0">
              <a:cs typeface="Arial" panose="020B0604020202020204" pitchFamily="34" charset="0"/>
            </a:endParaRPr>
          </a:p>
          <a:p>
            <a:r>
              <a:rPr lang="en-US" sz="2000" dirty="0">
                <a:cs typeface="Arial" panose="020B0604020202020204" pitchFamily="34" charset="0"/>
              </a:rPr>
              <a:t>Twitter: </a:t>
            </a:r>
            <a:r>
              <a:rPr lang="en-US" sz="2000" dirty="0">
                <a:cs typeface="Arial" panose="020B0604020202020204" pitchFamily="34" charset="0"/>
                <a:hlinkClick r:id="rId4"/>
              </a:rPr>
              <a:t>@Lab_Hill</a:t>
            </a:r>
            <a:endParaRPr lang="en-US" dirty="0">
              <a:cs typeface="Arial" panose="020B0604020202020204" pitchFamily="34" charset="0"/>
            </a:endParaRPr>
          </a:p>
        </p:txBody>
      </p:sp>
      <p:pic>
        <p:nvPicPr>
          <p:cNvPr id="10" name="Google Shape;24;p29">
            <a:extLst>
              <a:ext uri="{FF2B5EF4-FFF2-40B4-BE49-F238E27FC236}">
                <a16:creationId xmlns:a16="http://schemas.microsoft.com/office/drawing/2014/main" id="{A07154AA-711B-4FE6-B345-99406B3FFFB1}"/>
              </a:ext>
            </a:extLst>
          </p:cNvPr>
          <p:cNvPicPr preferRelativeResize="0"/>
          <p:nvPr/>
        </p:nvPicPr>
        <p:blipFill rotWithShape="1">
          <a:blip r:embed="rId5">
            <a:alphaModFix/>
          </a:blip>
          <a:srcRect/>
          <a:stretch/>
        </p:blipFill>
        <p:spPr>
          <a:xfrm>
            <a:off x="9453411" y="6217115"/>
            <a:ext cx="2261262" cy="476372"/>
          </a:xfrm>
          <a:prstGeom prst="rect">
            <a:avLst/>
          </a:prstGeom>
          <a:solidFill>
            <a:srgbClr val="FBB86D"/>
          </a:solidFill>
          <a:ln>
            <a:noFill/>
          </a:ln>
        </p:spPr>
      </p:pic>
    </p:spTree>
    <p:extLst>
      <p:ext uri="{BB962C8B-B14F-4D97-AF65-F5344CB8AC3E}">
        <p14:creationId xmlns:p14="http://schemas.microsoft.com/office/powerpoint/2010/main" val="20085765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normAutofit/>
          </a:bodyPr>
          <a:lstStyle/>
          <a:p>
            <a:r>
              <a:rPr lang="en-US"/>
              <a:t>Does Treatment </a:t>
            </a:r>
            <a:r>
              <a:rPr lang="en-US" dirty="0"/>
              <a:t>of </a:t>
            </a:r>
            <a:r>
              <a:rPr lang="en-US"/>
              <a:t>AD Protect Against </a:t>
            </a:r>
            <a:r>
              <a:rPr lang="en-US" dirty="0"/>
              <a:t>A</a:t>
            </a:r>
            <a:r>
              <a:rPr lang="en-US"/>
              <a:t>llergy</a:t>
            </a:r>
            <a:r>
              <a:rPr lang="en-US" dirty="0"/>
              <a:t>?</a:t>
            </a:r>
          </a:p>
        </p:txBody>
      </p:sp>
      <p:sp>
        <p:nvSpPr>
          <p:cNvPr id="12" name="Content Placeholder 1"/>
          <p:cNvSpPr>
            <a:spLocks noGrp="1"/>
          </p:cNvSpPr>
          <p:nvPr>
            <p:ph idx="1"/>
          </p:nvPr>
        </p:nvSpPr>
        <p:spPr>
          <a:xfrm>
            <a:off x="838200" y="1825625"/>
            <a:ext cx="5735595" cy="4125913"/>
          </a:xfrm>
        </p:spPr>
        <p:txBody>
          <a:bodyPr>
            <a:normAutofit lnSpcReduction="10000"/>
          </a:bodyPr>
          <a:lstStyle/>
          <a:p>
            <a:r>
              <a:rPr lang="en-US" dirty="0"/>
              <a:t>There is considerable interest in determining whether effective AD therapy may interfere with sensitization</a:t>
            </a:r>
          </a:p>
          <a:p>
            <a:r>
              <a:rPr lang="en-US" dirty="0"/>
              <a:t>Evidence that regular use of prophylactic emollients can decrease the expression of AD and may alter risk allergy</a:t>
            </a:r>
          </a:p>
          <a:p>
            <a:r>
              <a:rPr lang="en-US" dirty="0"/>
              <a:t>However, studies are ongoing (PEBBLES) and existing evidence is conflicting</a:t>
            </a:r>
          </a:p>
        </p:txBody>
      </p:sp>
      <p:sp>
        <p:nvSpPr>
          <p:cNvPr id="10" name="Text Placeholder 9">
            <a:extLst>
              <a:ext uri="{FF2B5EF4-FFF2-40B4-BE49-F238E27FC236}">
                <a16:creationId xmlns:a16="http://schemas.microsoft.com/office/drawing/2014/main" id="{F3201C7C-5576-B149-A12A-0E68834E79B1}"/>
              </a:ext>
            </a:extLst>
          </p:cNvPr>
          <p:cNvSpPr>
            <a:spLocks noGrp="1"/>
          </p:cNvSpPr>
          <p:nvPr>
            <p:ph type="body" sz="quarter" idx="10"/>
          </p:nvPr>
        </p:nvSpPr>
        <p:spPr/>
        <p:txBody>
          <a:bodyPr/>
          <a:lstStyle/>
          <a:p>
            <a:pPr marL="228600" indent="-228600">
              <a:buAutoNum type="arabicPeriod"/>
            </a:pPr>
            <a:r>
              <a:rPr lang="en-US" dirty="0"/>
              <a:t>Lowe AJ et al. </a:t>
            </a:r>
            <a:r>
              <a:rPr lang="en-US" i="1" dirty="0"/>
              <a:t>Br J Dermatol</a:t>
            </a:r>
            <a:r>
              <a:rPr lang="en-US" dirty="0"/>
              <a:t>. 2018;178(1):e19-e21.</a:t>
            </a:r>
          </a:p>
          <a:p>
            <a:pPr marL="228600" indent="-228600">
              <a:buAutoNum type="arabicPeriod"/>
            </a:pPr>
            <a:r>
              <a:rPr lang="en-US" dirty="0"/>
              <a:t>Perkin MR et al. </a:t>
            </a:r>
            <a:r>
              <a:rPr lang="en-US" i="1" dirty="0"/>
              <a:t>J Allergy Clin Immunol</a:t>
            </a:r>
            <a:r>
              <a:rPr lang="en-US" dirty="0"/>
              <a:t>. 2021;147(3):967-976.e1.</a:t>
            </a:r>
          </a:p>
        </p:txBody>
      </p:sp>
      <p:pic>
        <p:nvPicPr>
          <p:cNvPr id="14" name="Picture 2">
            <a:extLst>
              <a:ext uri="{FF2B5EF4-FFF2-40B4-BE49-F238E27FC236}">
                <a16:creationId xmlns:a16="http://schemas.microsoft.com/office/drawing/2014/main" id="{48FA920D-EFBF-44BD-8198-9A8072924D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804" t="29470" b="12626"/>
          <a:stretch/>
        </p:blipFill>
        <p:spPr bwMode="auto">
          <a:xfrm>
            <a:off x="6738226" y="3567343"/>
            <a:ext cx="2980842" cy="24236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6" name="Chart 15">
            <a:extLst>
              <a:ext uri="{FF2B5EF4-FFF2-40B4-BE49-F238E27FC236}">
                <a16:creationId xmlns:a16="http://schemas.microsoft.com/office/drawing/2014/main" id="{8FDE8E11-FA15-B045-BD02-4C03F3B4715A}"/>
              </a:ext>
            </a:extLst>
          </p:cNvPr>
          <p:cNvGraphicFramePr/>
          <p:nvPr/>
        </p:nvGraphicFramePr>
        <p:xfrm>
          <a:off x="6738226" y="1504383"/>
          <a:ext cx="4817011" cy="192461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9998C22-6C80-A74F-B095-E3A765976520}"/>
              </a:ext>
            </a:extLst>
          </p:cNvPr>
          <p:cNvSpPr txBox="1"/>
          <p:nvPr/>
        </p:nvSpPr>
        <p:spPr>
          <a:xfrm>
            <a:off x="10637153" y="2726775"/>
            <a:ext cx="598241" cy="276999"/>
          </a:xfrm>
          <a:prstGeom prst="rect">
            <a:avLst/>
          </a:prstGeom>
          <a:noFill/>
        </p:spPr>
        <p:txBody>
          <a:bodyPr wrap="none" rtlCol="0">
            <a:spAutoFit/>
          </a:bodyPr>
          <a:lstStyle/>
          <a:p>
            <a:r>
              <a:rPr lang="en-US" sz="1200" i="1" dirty="0"/>
              <a:t>P</a:t>
            </a:r>
            <a:r>
              <a:rPr lang="en-US" sz="1200" dirty="0"/>
              <a:t> &lt; .05</a:t>
            </a:r>
            <a:endParaRPr lang="en-US" sz="1200" i="1" dirty="0"/>
          </a:p>
        </p:txBody>
      </p:sp>
      <p:sp>
        <p:nvSpPr>
          <p:cNvPr id="17" name="Rectangle 16">
            <a:extLst>
              <a:ext uri="{FF2B5EF4-FFF2-40B4-BE49-F238E27FC236}">
                <a16:creationId xmlns:a16="http://schemas.microsoft.com/office/drawing/2014/main" id="{6F82956A-4F23-1F42-BC17-6A39615E5C9A}"/>
              </a:ext>
            </a:extLst>
          </p:cNvPr>
          <p:cNvSpPr/>
          <p:nvPr/>
        </p:nvSpPr>
        <p:spPr>
          <a:xfrm>
            <a:off x="9719067" y="5442346"/>
            <a:ext cx="2472933" cy="600164"/>
          </a:xfrm>
          <a:prstGeom prst="rect">
            <a:avLst/>
          </a:prstGeom>
        </p:spPr>
        <p:txBody>
          <a:bodyPr wrap="square">
            <a:spAutoFit/>
          </a:bodyPr>
          <a:lstStyle/>
          <a:p>
            <a:r>
              <a:rPr lang="en-US" sz="1100" dirty="0"/>
              <a:t>Graph courtesy of Perkin MR et al. </a:t>
            </a:r>
            <a:r>
              <a:rPr lang="en-US" sz="1100" i="1" dirty="0"/>
              <a:t>J Allergy Clin Immunol</a:t>
            </a:r>
            <a:r>
              <a:rPr lang="en-US" sz="1100" dirty="0"/>
              <a:t>. 2021;147(3):967-976.e1. </a:t>
            </a:r>
            <a:r>
              <a:rPr lang="en-US" sz="1100" dirty="0">
                <a:hlinkClick r:id="rId4"/>
              </a:rPr>
              <a:t>CC BY-NC-ND 4.0</a:t>
            </a:r>
            <a:r>
              <a:rPr lang="en-US" sz="1100" dirty="0"/>
              <a:t>.</a:t>
            </a:r>
          </a:p>
        </p:txBody>
      </p:sp>
    </p:spTree>
    <p:extLst>
      <p:ext uri="{BB962C8B-B14F-4D97-AF65-F5344CB8AC3E}">
        <p14:creationId xmlns:p14="http://schemas.microsoft.com/office/powerpoint/2010/main" val="42518644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5239-20A7-B04B-8010-B86DD53EF099}"/>
              </a:ext>
            </a:extLst>
          </p:cNvPr>
          <p:cNvSpPr>
            <a:spLocks noGrp="1"/>
          </p:cNvSpPr>
          <p:nvPr>
            <p:ph type="title"/>
          </p:nvPr>
        </p:nvSpPr>
        <p:spPr>
          <a:xfrm>
            <a:off x="838200" y="365125"/>
            <a:ext cx="10515600" cy="1325563"/>
          </a:xfrm>
        </p:spPr>
        <p:txBody>
          <a:bodyPr/>
          <a:lstStyle/>
          <a:p>
            <a:r>
              <a:rPr lang="en-US" dirty="0"/>
              <a:t>Can We Prevent the March?</a:t>
            </a:r>
          </a:p>
        </p:txBody>
      </p:sp>
      <p:sp>
        <p:nvSpPr>
          <p:cNvPr id="2" name="Content Placeholder 1"/>
          <p:cNvSpPr>
            <a:spLocks noGrp="1"/>
          </p:cNvSpPr>
          <p:nvPr>
            <p:ph idx="1"/>
          </p:nvPr>
        </p:nvSpPr>
        <p:spPr>
          <a:xfrm>
            <a:off x="1378744" y="1825625"/>
            <a:ext cx="9975056" cy="4125913"/>
          </a:xfrm>
        </p:spPr>
        <p:txBody>
          <a:bodyPr>
            <a:normAutofit/>
          </a:bodyPr>
          <a:lstStyle/>
          <a:p>
            <a:r>
              <a:rPr lang="en-US" sz="3600" dirty="0"/>
              <a:t>Interfere with the “gateway” (atopic dermatitis therapy)</a:t>
            </a:r>
          </a:p>
          <a:p>
            <a:endParaRPr lang="en-US" sz="3600" dirty="0">
              <a:solidFill>
                <a:schemeClr val="accent1"/>
              </a:solidFill>
            </a:endParaRPr>
          </a:p>
          <a:p>
            <a:r>
              <a:rPr lang="en-US" sz="3600" dirty="0"/>
              <a:t>Interfere with sensitization (biologics)</a:t>
            </a:r>
          </a:p>
          <a:p>
            <a:endParaRPr lang="en-US" sz="3600" dirty="0"/>
          </a:p>
          <a:p>
            <a:r>
              <a:rPr lang="en-US" sz="3600" dirty="0"/>
              <a:t>Immunotherapy</a:t>
            </a:r>
          </a:p>
        </p:txBody>
      </p:sp>
      <p:sp>
        <p:nvSpPr>
          <p:cNvPr id="9" name="Oval 8">
            <a:extLst>
              <a:ext uri="{FF2B5EF4-FFF2-40B4-BE49-F238E27FC236}">
                <a16:creationId xmlns:a16="http://schemas.microsoft.com/office/drawing/2014/main" id="{4024A67A-E18C-EB41-AFE3-2DF9C6525E4B}"/>
              </a:ext>
            </a:extLst>
          </p:cNvPr>
          <p:cNvSpPr/>
          <p:nvPr/>
        </p:nvSpPr>
        <p:spPr>
          <a:xfrm>
            <a:off x="714375" y="1809916"/>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3A7B71-D1D0-164A-BE3A-07105A5D8CBA}"/>
              </a:ext>
            </a:extLst>
          </p:cNvPr>
          <p:cNvSpPr/>
          <p:nvPr/>
        </p:nvSpPr>
        <p:spPr>
          <a:xfrm>
            <a:off x="714374" y="3323660"/>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4236BA-816D-E34C-85D1-6C223DFAE2AC}"/>
              </a:ext>
            </a:extLst>
          </p:cNvPr>
          <p:cNvSpPr/>
          <p:nvPr/>
        </p:nvSpPr>
        <p:spPr>
          <a:xfrm>
            <a:off x="714374" y="4585491"/>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DB0FD872-770B-594D-9798-5233920DC3A6}"/>
              </a:ext>
            </a:extLst>
          </p:cNvPr>
          <p:cNvSpPr/>
          <p:nvPr/>
        </p:nvSpPr>
        <p:spPr>
          <a:xfrm>
            <a:off x="578644" y="3171822"/>
            <a:ext cx="10234612"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9129A39-4B53-4C42-9D30-15763A035B3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29334" y="2012600"/>
            <a:ext cx="505911" cy="505911"/>
          </a:xfrm>
          <a:prstGeom prst="rect">
            <a:avLst/>
          </a:prstGeom>
        </p:spPr>
      </p:pic>
      <p:pic>
        <p:nvPicPr>
          <p:cNvPr id="5" name="Graphic 4">
            <a:extLst>
              <a:ext uri="{FF2B5EF4-FFF2-40B4-BE49-F238E27FC236}">
                <a16:creationId xmlns:a16="http://schemas.microsoft.com/office/drawing/2014/main" id="{6463F6E9-FD0D-D14A-8769-64A2A507E83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797534" y="4668652"/>
            <a:ext cx="769510" cy="769510"/>
          </a:xfrm>
          <a:prstGeom prst="rect">
            <a:avLst/>
          </a:prstGeom>
        </p:spPr>
      </p:pic>
      <p:pic>
        <p:nvPicPr>
          <p:cNvPr id="6" name="Graphic 5">
            <a:extLst>
              <a:ext uri="{FF2B5EF4-FFF2-40B4-BE49-F238E27FC236}">
                <a16:creationId xmlns:a16="http://schemas.microsoft.com/office/drawing/2014/main" id="{34B50C57-E13F-724A-93D3-BCFDE0F44C1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67964" y="3461970"/>
            <a:ext cx="628650" cy="628650"/>
          </a:xfrm>
          <a:prstGeom prst="rect">
            <a:avLst/>
          </a:prstGeom>
        </p:spPr>
      </p:pic>
    </p:spTree>
    <p:extLst>
      <p:ext uri="{BB962C8B-B14F-4D97-AF65-F5344CB8AC3E}">
        <p14:creationId xmlns:p14="http://schemas.microsoft.com/office/powerpoint/2010/main" val="25305267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Biologic Therapies for Type 2 Inflammation</a:t>
            </a:r>
          </a:p>
        </p:txBody>
      </p:sp>
      <p:sp>
        <p:nvSpPr>
          <p:cNvPr id="3" name="Text Placeholder 2">
            <a:extLst>
              <a:ext uri="{FF2B5EF4-FFF2-40B4-BE49-F238E27FC236}">
                <a16:creationId xmlns:a16="http://schemas.microsoft.com/office/drawing/2014/main" id="{54A34B36-93F3-2146-946E-5A4872224AED}"/>
              </a:ext>
            </a:extLst>
          </p:cNvPr>
          <p:cNvSpPr>
            <a:spLocks noGrp="1"/>
          </p:cNvSpPr>
          <p:nvPr>
            <p:ph type="body" sz="quarter" idx="10"/>
          </p:nvPr>
        </p:nvSpPr>
        <p:spPr>
          <a:xfrm>
            <a:off x="2550319" y="6129338"/>
            <a:ext cx="8803481" cy="657224"/>
          </a:xfrm>
        </p:spPr>
        <p:txBody>
          <a:bodyPr/>
          <a:lstStyle/>
          <a:p>
            <a:r>
              <a:rPr lang="en-US" dirty="0" err="1"/>
              <a:t>Pelaia</a:t>
            </a:r>
            <a:r>
              <a:rPr lang="en-US" dirty="0"/>
              <a:t> C et al. </a:t>
            </a:r>
            <a:r>
              <a:rPr lang="en-US" i="1" dirty="0"/>
              <a:t>Front Immunol</a:t>
            </a:r>
            <a:r>
              <a:rPr lang="en-US" dirty="0"/>
              <a:t>. 2020;11:603312. Permission granted by open-access article distributed under the terms of the Creative Commons Attribution License (CC BY).</a:t>
            </a:r>
          </a:p>
        </p:txBody>
      </p:sp>
      <p:pic>
        <p:nvPicPr>
          <p:cNvPr id="1026" name="Picture 2">
            <a:extLst>
              <a:ext uri="{FF2B5EF4-FFF2-40B4-BE49-F238E27FC236}">
                <a16:creationId xmlns:a16="http://schemas.microsoft.com/office/drawing/2014/main" id="{F58FFC2C-3BF1-6943-9A2A-8AB9C7778C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1091" y="1446594"/>
            <a:ext cx="6309817" cy="44143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F4DDA1B-3A9F-5A4F-A834-168F4849AA91}"/>
              </a:ext>
            </a:extLst>
          </p:cNvPr>
          <p:cNvSpPr/>
          <p:nvPr/>
        </p:nvSpPr>
        <p:spPr>
          <a:xfrm>
            <a:off x="4329434" y="4695567"/>
            <a:ext cx="1297008" cy="527221"/>
          </a:xfrm>
          <a:prstGeom prst="rect">
            <a:avLst/>
          </a:prstGeom>
          <a:noFill/>
          <a:ln w="57150">
            <a:solidFill>
              <a:srgbClr val="FCB9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6DD3EC-9513-4A51-A1CC-1200F9A774DF}"/>
              </a:ext>
            </a:extLst>
          </p:cNvPr>
          <p:cNvSpPr/>
          <p:nvPr/>
        </p:nvSpPr>
        <p:spPr>
          <a:xfrm>
            <a:off x="3530365" y="2772157"/>
            <a:ext cx="1297008" cy="679963"/>
          </a:xfrm>
          <a:prstGeom prst="rect">
            <a:avLst/>
          </a:prstGeom>
          <a:noFill/>
          <a:ln w="57150">
            <a:solidFill>
              <a:srgbClr val="FCB9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111270A-4740-4255-82F2-4E326F6170D1}"/>
              </a:ext>
            </a:extLst>
          </p:cNvPr>
          <p:cNvSpPr/>
          <p:nvPr/>
        </p:nvSpPr>
        <p:spPr>
          <a:xfrm>
            <a:off x="5944051" y="2931259"/>
            <a:ext cx="1297008" cy="538932"/>
          </a:xfrm>
          <a:prstGeom prst="rect">
            <a:avLst/>
          </a:prstGeom>
          <a:noFill/>
          <a:ln w="57150">
            <a:solidFill>
              <a:srgbClr val="FCB9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440A18-1EE3-4FA6-BA43-A8F5E3069DCF}"/>
              </a:ext>
            </a:extLst>
          </p:cNvPr>
          <p:cNvSpPr/>
          <p:nvPr/>
        </p:nvSpPr>
        <p:spPr>
          <a:xfrm>
            <a:off x="6125284" y="3639711"/>
            <a:ext cx="1297008" cy="891100"/>
          </a:xfrm>
          <a:prstGeom prst="rect">
            <a:avLst/>
          </a:prstGeom>
          <a:noFill/>
          <a:ln w="57150">
            <a:solidFill>
              <a:srgbClr val="FCB9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D8E475-BB7C-412B-9C8B-C94ECCFEF86C}"/>
              </a:ext>
            </a:extLst>
          </p:cNvPr>
          <p:cNvSpPr/>
          <p:nvPr/>
        </p:nvSpPr>
        <p:spPr>
          <a:xfrm>
            <a:off x="6537175" y="4834564"/>
            <a:ext cx="1297008" cy="891100"/>
          </a:xfrm>
          <a:prstGeom prst="rect">
            <a:avLst/>
          </a:prstGeom>
          <a:noFill/>
          <a:ln w="57150">
            <a:solidFill>
              <a:srgbClr val="FCB9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249854-C752-4835-966D-8B134903464C}"/>
              </a:ext>
            </a:extLst>
          </p:cNvPr>
          <p:cNvSpPr/>
          <p:nvPr/>
        </p:nvSpPr>
        <p:spPr>
          <a:xfrm>
            <a:off x="2937239" y="3871783"/>
            <a:ext cx="1297008" cy="527221"/>
          </a:xfrm>
          <a:prstGeom prst="rect">
            <a:avLst/>
          </a:prstGeom>
          <a:noFill/>
          <a:ln w="57150">
            <a:solidFill>
              <a:srgbClr val="FCB9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741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5239-20A7-B04B-8010-B86DD53EF099}"/>
              </a:ext>
            </a:extLst>
          </p:cNvPr>
          <p:cNvSpPr>
            <a:spLocks noGrp="1"/>
          </p:cNvSpPr>
          <p:nvPr>
            <p:ph type="title"/>
          </p:nvPr>
        </p:nvSpPr>
        <p:spPr>
          <a:xfrm>
            <a:off x="838200" y="365125"/>
            <a:ext cx="10515600" cy="1325563"/>
          </a:xfrm>
        </p:spPr>
        <p:txBody>
          <a:bodyPr/>
          <a:lstStyle/>
          <a:p>
            <a:r>
              <a:rPr lang="en-US" dirty="0"/>
              <a:t>Can We Prevent the March?</a:t>
            </a:r>
          </a:p>
        </p:txBody>
      </p:sp>
      <p:sp>
        <p:nvSpPr>
          <p:cNvPr id="2" name="Content Placeholder 1"/>
          <p:cNvSpPr>
            <a:spLocks noGrp="1"/>
          </p:cNvSpPr>
          <p:nvPr>
            <p:ph idx="1"/>
          </p:nvPr>
        </p:nvSpPr>
        <p:spPr>
          <a:xfrm>
            <a:off x="1378744" y="1825625"/>
            <a:ext cx="9975056" cy="4125913"/>
          </a:xfrm>
        </p:spPr>
        <p:txBody>
          <a:bodyPr>
            <a:normAutofit/>
          </a:bodyPr>
          <a:lstStyle/>
          <a:p>
            <a:r>
              <a:rPr lang="en-US" sz="3600" dirty="0"/>
              <a:t>Interfere with the “gateway” (atopic dermatitis therapy)</a:t>
            </a:r>
          </a:p>
          <a:p>
            <a:endParaRPr lang="en-US" sz="3600" dirty="0">
              <a:solidFill>
                <a:schemeClr val="accent1"/>
              </a:solidFill>
            </a:endParaRPr>
          </a:p>
          <a:p>
            <a:r>
              <a:rPr lang="en-US" sz="3600" dirty="0"/>
              <a:t>Interfere with sensitization (biologics)</a:t>
            </a:r>
          </a:p>
          <a:p>
            <a:endParaRPr lang="en-US" sz="3600" dirty="0"/>
          </a:p>
          <a:p>
            <a:r>
              <a:rPr lang="en-US" sz="3600" dirty="0"/>
              <a:t>Immunotherapy</a:t>
            </a:r>
          </a:p>
        </p:txBody>
      </p:sp>
      <p:sp>
        <p:nvSpPr>
          <p:cNvPr id="9" name="Oval 8">
            <a:extLst>
              <a:ext uri="{FF2B5EF4-FFF2-40B4-BE49-F238E27FC236}">
                <a16:creationId xmlns:a16="http://schemas.microsoft.com/office/drawing/2014/main" id="{4024A67A-E18C-EB41-AFE3-2DF9C6525E4B}"/>
              </a:ext>
            </a:extLst>
          </p:cNvPr>
          <p:cNvSpPr/>
          <p:nvPr/>
        </p:nvSpPr>
        <p:spPr>
          <a:xfrm>
            <a:off x="714375" y="1809916"/>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3A7B71-D1D0-164A-BE3A-07105A5D8CBA}"/>
              </a:ext>
            </a:extLst>
          </p:cNvPr>
          <p:cNvSpPr/>
          <p:nvPr/>
        </p:nvSpPr>
        <p:spPr>
          <a:xfrm>
            <a:off x="714374" y="3323660"/>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4236BA-816D-E34C-85D1-6C223DFAE2AC}"/>
              </a:ext>
            </a:extLst>
          </p:cNvPr>
          <p:cNvSpPr/>
          <p:nvPr/>
        </p:nvSpPr>
        <p:spPr>
          <a:xfrm>
            <a:off x="714374" y="4585491"/>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ound Diagonal Corner Rectangle 24">
            <a:extLst>
              <a:ext uri="{FF2B5EF4-FFF2-40B4-BE49-F238E27FC236}">
                <a16:creationId xmlns:a16="http://schemas.microsoft.com/office/drawing/2014/main" id="{DB0FD872-770B-594D-9798-5233920DC3A6}"/>
              </a:ext>
            </a:extLst>
          </p:cNvPr>
          <p:cNvSpPr/>
          <p:nvPr/>
        </p:nvSpPr>
        <p:spPr>
          <a:xfrm>
            <a:off x="578644" y="4437292"/>
            <a:ext cx="10234612"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9129A39-4B53-4C42-9D30-15763A035B3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29334" y="2012600"/>
            <a:ext cx="505911" cy="505911"/>
          </a:xfrm>
          <a:prstGeom prst="rect">
            <a:avLst/>
          </a:prstGeom>
        </p:spPr>
      </p:pic>
      <p:pic>
        <p:nvPicPr>
          <p:cNvPr id="5" name="Graphic 4">
            <a:extLst>
              <a:ext uri="{FF2B5EF4-FFF2-40B4-BE49-F238E27FC236}">
                <a16:creationId xmlns:a16="http://schemas.microsoft.com/office/drawing/2014/main" id="{6463F6E9-FD0D-D14A-8769-64A2A507E83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797534" y="4668652"/>
            <a:ext cx="769510" cy="769510"/>
          </a:xfrm>
          <a:prstGeom prst="rect">
            <a:avLst/>
          </a:prstGeom>
        </p:spPr>
      </p:pic>
      <p:pic>
        <p:nvPicPr>
          <p:cNvPr id="6" name="Graphic 5">
            <a:extLst>
              <a:ext uri="{FF2B5EF4-FFF2-40B4-BE49-F238E27FC236}">
                <a16:creationId xmlns:a16="http://schemas.microsoft.com/office/drawing/2014/main" id="{34B50C57-E13F-724A-93D3-BCFDE0F44C1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67964" y="3461970"/>
            <a:ext cx="628650" cy="628650"/>
          </a:xfrm>
          <a:prstGeom prst="rect">
            <a:avLst/>
          </a:prstGeom>
        </p:spPr>
      </p:pic>
    </p:spTree>
    <p:extLst>
      <p:ext uri="{BB962C8B-B14F-4D97-AF65-F5344CB8AC3E}">
        <p14:creationId xmlns:p14="http://schemas.microsoft.com/office/powerpoint/2010/main" val="1359266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Immunotherapy</a:t>
            </a:r>
          </a:p>
        </p:txBody>
      </p:sp>
      <p:sp>
        <p:nvSpPr>
          <p:cNvPr id="13" name="Content Placeholder 1">
            <a:extLst>
              <a:ext uri="{FF2B5EF4-FFF2-40B4-BE49-F238E27FC236}">
                <a16:creationId xmlns:a16="http://schemas.microsoft.com/office/drawing/2014/main" id="{A0DD2FB6-B20A-4240-B8AE-2928570C1B8B}"/>
              </a:ext>
            </a:extLst>
          </p:cNvPr>
          <p:cNvSpPr>
            <a:spLocks noGrp="1"/>
          </p:cNvSpPr>
          <p:nvPr>
            <p:ph idx="1"/>
          </p:nvPr>
        </p:nvSpPr>
        <p:spPr>
          <a:xfrm>
            <a:off x="4177253" y="2003425"/>
            <a:ext cx="7696200" cy="4125913"/>
          </a:xfrm>
        </p:spPr>
        <p:txBody>
          <a:bodyPr>
            <a:normAutofit/>
          </a:bodyPr>
          <a:lstStyle/>
          <a:p>
            <a:r>
              <a:rPr lang="en-US" dirty="0"/>
              <a:t>Allergic rhinitis (AR) is a risk factor for asthma</a:t>
            </a:r>
          </a:p>
          <a:p>
            <a:r>
              <a:rPr lang="en-US" dirty="0"/>
              <a:t>AR severity modulates asthma control</a:t>
            </a:r>
          </a:p>
          <a:p>
            <a:r>
              <a:rPr lang="en-US" dirty="0"/>
              <a:t>Treatment of AR improves asthma outcomes</a:t>
            </a:r>
          </a:p>
          <a:p>
            <a:r>
              <a:rPr lang="en-US" dirty="0"/>
              <a:t>Immunotherapy for AR improves both asthma and rhinitis symptoms and prevents future allergen sensitizations and asthma development</a:t>
            </a:r>
          </a:p>
        </p:txBody>
      </p:sp>
      <p:sp>
        <p:nvSpPr>
          <p:cNvPr id="6" name="Text Placeholder 5">
            <a:extLst>
              <a:ext uri="{FF2B5EF4-FFF2-40B4-BE49-F238E27FC236}">
                <a16:creationId xmlns:a16="http://schemas.microsoft.com/office/drawing/2014/main" id="{AEB22AEB-4BDA-AE4E-A95D-79232C30B523}"/>
              </a:ext>
            </a:extLst>
          </p:cNvPr>
          <p:cNvSpPr>
            <a:spLocks noGrp="1"/>
          </p:cNvSpPr>
          <p:nvPr>
            <p:ph type="body" sz="quarter" idx="10"/>
          </p:nvPr>
        </p:nvSpPr>
        <p:spPr/>
        <p:txBody>
          <a:bodyPr numCol="2">
            <a:normAutofit/>
          </a:bodyPr>
          <a:lstStyle/>
          <a:p>
            <a:pPr marL="228600" indent="-228600">
              <a:buAutoNum type="arabicPeriod"/>
            </a:pPr>
            <a:r>
              <a:rPr lang="en-US" dirty="0"/>
              <a:t>Sasaki M et al. </a:t>
            </a:r>
            <a:r>
              <a:rPr lang="en-US" i="1" dirty="0" err="1"/>
              <a:t>Pediatr</a:t>
            </a:r>
            <a:r>
              <a:rPr lang="en-US" i="1" dirty="0"/>
              <a:t> Allergy Immunol</a:t>
            </a:r>
            <a:r>
              <a:rPr lang="en-US" dirty="0"/>
              <a:t>. 2014;25(8):804-809.</a:t>
            </a:r>
          </a:p>
          <a:p>
            <a:pPr marL="228600" indent="-228600">
              <a:buAutoNum type="arabicPeriod"/>
            </a:pPr>
            <a:r>
              <a:rPr lang="en-US" dirty="0"/>
              <a:t>Crystal-Peters J et al. </a:t>
            </a:r>
            <a:r>
              <a:rPr lang="en-US" i="1" dirty="0"/>
              <a:t>J Allergy Clin Immunol</a:t>
            </a:r>
            <a:r>
              <a:rPr lang="en-US" dirty="0"/>
              <a:t>. 2002;109(1):57-62.</a:t>
            </a:r>
          </a:p>
          <a:p>
            <a:pPr marL="228600" indent="-228600">
              <a:buAutoNum type="arabicPeriod"/>
            </a:pPr>
            <a:r>
              <a:rPr lang="en-US" dirty="0"/>
              <a:t>Adams RJ et la. </a:t>
            </a:r>
            <a:r>
              <a:rPr lang="en-US" i="1" dirty="0"/>
              <a:t>J Allergy Clin Immunol</a:t>
            </a:r>
            <a:r>
              <a:rPr lang="en-US" dirty="0"/>
              <a:t>. 2002;109(4):636-642. </a:t>
            </a:r>
          </a:p>
          <a:p>
            <a:pPr marL="228600" indent="-228600">
              <a:buAutoNum type="arabicPeriod"/>
            </a:pPr>
            <a:r>
              <a:rPr lang="en-US" dirty="0"/>
              <a:t>Des Roches A et al. </a:t>
            </a:r>
            <a:r>
              <a:rPr lang="en-US" i="1" dirty="0"/>
              <a:t>J Allergy Clin Immunol</a:t>
            </a:r>
            <a:r>
              <a:rPr lang="en-US" dirty="0"/>
              <a:t>. 1997;99(4):450-453. </a:t>
            </a:r>
          </a:p>
          <a:p>
            <a:pPr marL="228600" indent="-228600">
              <a:buAutoNum type="arabicPeriod"/>
            </a:pPr>
            <a:r>
              <a:rPr lang="en-US" dirty="0" err="1"/>
              <a:t>Marogna</a:t>
            </a:r>
            <a:r>
              <a:rPr lang="en-US" dirty="0"/>
              <a:t> M et al. </a:t>
            </a:r>
            <a:r>
              <a:rPr lang="en-US" i="1" dirty="0"/>
              <a:t>Allergy</a:t>
            </a:r>
            <a:r>
              <a:rPr lang="en-US" dirty="0"/>
              <a:t>. 2004;59(11):1205-1210. </a:t>
            </a:r>
          </a:p>
          <a:p>
            <a:pPr marL="228600" indent="-228600">
              <a:buAutoNum type="arabicPeriod"/>
            </a:pPr>
            <a:r>
              <a:rPr lang="en-US" dirty="0" err="1"/>
              <a:t>Pajno</a:t>
            </a:r>
            <a:r>
              <a:rPr lang="en-US" dirty="0"/>
              <a:t> GB et al. </a:t>
            </a:r>
            <a:r>
              <a:rPr lang="en-US" i="1" dirty="0"/>
              <a:t>Clin Exp Allergy</a:t>
            </a:r>
            <a:r>
              <a:rPr lang="en-US" dirty="0"/>
              <a:t>. 2001;31(9):1392-1397.</a:t>
            </a:r>
          </a:p>
        </p:txBody>
      </p:sp>
      <p:pic>
        <p:nvPicPr>
          <p:cNvPr id="2" name="Picture 2">
            <a:extLst>
              <a:ext uri="{FF2B5EF4-FFF2-40B4-BE49-F238E27FC236}">
                <a16:creationId xmlns:a16="http://schemas.microsoft.com/office/drawing/2014/main" id="{83C2E673-D03F-164E-AF8E-82F61ADA7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92877" y="1599915"/>
            <a:ext cx="2488036" cy="16606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A1BC2C2C-4E3C-8C47-8AC3-80ADA2001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391966" y="3474210"/>
            <a:ext cx="2489859" cy="165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09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New Concepts in the Allergic March</a:t>
            </a:r>
          </a:p>
        </p:txBody>
      </p:sp>
      <p:sp>
        <p:nvSpPr>
          <p:cNvPr id="13" name="Content Placeholder 1">
            <a:extLst>
              <a:ext uri="{FF2B5EF4-FFF2-40B4-BE49-F238E27FC236}">
                <a16:creationId xmlns:a16="http://schemas.microsoft.com/office/drawing/2014/main" id="{B2F9F154-C1C8-4FFD-88FB-C4F3045CB3D4}"/>
              </a:ext>
            </a:extLst>
          </p:cNvPr>
          <p:cNvSpPr>
            <a:spLocks noGrp="1"/>
          </p:cNvSpPr>
          <p:nvPr>
            <p:ph idx="1"/>
          </p:nvPr>
        </p:nvSpPr>
        <p:spPr>
          <a:xfrm>
            <a:off x="2010032" y="2183027"/>
            <a:ext cx="9343767" cy="3768511"/>
          </a:xfrm>
        </p:spPr>
        <p:txBody>
          <a:bodyPr>
            <a:normAutofit/>
          </a:bodyPr>
          <a:lstStyle/>
          <a:p>
            <a:pPr marL="0" indent="0">
              <a:buNone/>
            </a:pPr>
            <a:r>
              <a:rPr lang="en-US" sz="3600" dirty="0"/>
              <a:t>Addition of eosinophilic esophagitis</a:t>
            </a:r>
          </a:p>
          <a:p>
            <a:endParaRPr lang="en-US" sz="3600" dirty="0"/>
          </a:p>
          <a:p>
            <a:endParaRPr lang="en-US" sz="3600" dirty="0"/>
          </a:p>
          <a:p>
            <a:pPr marL="0" indent="0">
              <a:buNone/>
            </a:pPr>
            <a:r>
              <a:rPr lang="en-US" sz="3600" dirty="0"/>
              <a:t>March “trajectories”</a:t>
            </a:r>
          </a:p>
        </p:txBody>
      </p:sp>
      <p:sp>
        <p:nvSpPr>
          <p:cNvPr id="8" name="Oval 7">
            <a:extLst>
              <a:ext uri="{FF2B5EF4-FFF2-40B4-BE49-F238E27FC236}">
                <a16:creationId xmlns:a16="http://schemas.microsoft.com/office/drawing/2014/main" id="{8473CA84-2267-EC4C-882D-2732958A8056}"/>
              </a:ext>
            </a:extLst>
          </p:cNvPr>
          <p:cNvSpPr/>
          <p:nvPr/>
        </p:nvSpPr>
        <p:spPr>
          <a:xfrm>
            <a:off x="838201" y="1980343"/>
            <a:ext cx="1056760" cy="1056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487F8D-6C64-2E48-B76B-CAA2BF80F753}"/>
              </a:ext>
            </a:extLst>
          </p:cNvPr>
          <p:cNvSpPr/>
          <p:nvPr/>
        </p:nvSpPr>
        <p:spPr>
          <a:xfrm>
            <a:off x="838200" y="3820898"/>
            <a:ext cx="1056760" cy="1056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7D9289B7-3D81-DC47-8ADC-694B88B82C09}"/>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55203" y="2063106"/>
            <a:ext cx="822753" cy="822753"/>
          </a:xfrm>
          <a:prstGeom prst="rect">
            <a:avLst/>
          </a:prstGeom>
        </p:spPr>
      </p:pic>
      <p:pic>
        <p:nvPicPr>
          <p:cNvPr id="7" name="Graphic 6">
            <a:extLst>
              <a:ext uri="{FF2B5EF4-FFF2-40B4-BE49-F238E27FC236}">
                <a16:creationId xmlns:a16="http://schemas.microsoft.com/office/drawing/2014/main" id="{F4632E4A-E6F4-D64E-ACC6-551EA42135E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986566" y="3937128"/>
            <a:ext cx="791390" cy="791390"/>
          </a:xfrm>
          <a:prstGeom prst="rect">
            <a:avLst/>
          </a:prstGeom>
        </p:spPr>
      </p:pic>
      <p:sp>
        <p:nvSpPr>
          <p:cNvPr id="14" name="Round Diagonal Corner Rectangle 13">
            <a:extLst>
              <a:ext uri="{FF2B5EF4-FFF2-40B4-BE49-F238E27FC236}">
                <a16:creationId xmlns:a16="http://schemas.microsoft.com/office/drawing/2014/main" id="{2BE2868D-7C55-6246-ACDD-666D13EC80FA}"/>
              </a:ext>
            </a:extLst>
          </p:cNvPr>
          <p:cNvSpPr/>
          <p:nvPr/>
        </p:nvSpPr>
        <p:spPr>
          <a:xfrm>
            <a:off x="578644" y="1890788"/>
            <a:ext cx="10234612"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1439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Eosinophilic Esophagitis Is Late to the March</a:t>
            </a:r>
          </a:p>
        </p:txBody>
      </p:sp>
      <p:sp>
        <p:nvSpPr>
          <p:cNvPr id="6" name="Text Placeholder 5">
            <a:extLst>
              <a:ext uri="{FF2B5EF4-FFF2-40B4-BE49-F238E27FC236}">
                <a16:creationId xmlns:a16="http://schemas.microsoft.com/office/drawing/2014/main" id="{10C50733-8D45-F548-9737-649A4546B46C}"/>
              </a:ext>
            </a:extLst>
          </p:cNvPr>
          <p:cNvSpPr>
            <a:spLocks noGrp="1"/>
          </p:cNvSpPr>
          <p:nvPr>
            <p:ph type="body" sz="quarter" idx="10"/>
          </p:nvPr>
        </p:nvSpPr>
        <p:spPr/>
        <p:txBody>
          <a:bodyPr/>
          <a:lstStyle/>
          <a:p>
            <a:r>
              <a:rPr lang="en-US" dirty="0"/>
              <a:t>Hill DA et al. </a:t>
            </a:r>
            <a:r>
              <a:rPr lang="en-US" i="1" dirty="0"/>
              <a:t>J Allergy Clin Immunol </a:t>
            </a:r>
            <a:r>
              <a:rPr lang="en-US" i="1" dirty="0" err="1"/>
              <a:t>Pract</a:t>
            </a:r>
            <a:r>
              <a:rPr lang="en-US" dirty="0"/>
              <a:t>. 2018;6(5):1528-1533.</a:t>
            </a:r>
          </a:p>
        </p:txBody>
      </p:sp>
      <p:sp>
        <p:nvSpPr>
          <p:cNvPr id="2" name="Rectangle 1">
            <a:extLst>
              <a:ext uri="{FF2B5EF4-FFF2-40B4-BE49-F238E27FC236}">
                <a16:creationId xmlns:a16="http://schemas.microsoft.com/office/drawing/2014/main" id="{A5808E9B-8169-4638-A6FF-BB92BA3580F3}"/>
              </a:ext>
            </a:extLst>
          </p:cNvPr>
          <p:cNvSpPr/>
          <p:nvPr/>
        </p:nvSpPr>
        <p:spPr>
          <a:xfrm>
            <a:off x="3169920" y="3849189"/>
            <a:ext cx="522514" cy="174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53DEE6FC-F4EA-D24B-AEA3-A93FB9C48FBD}"/>
              </a:ext>
            </a:extLst>
          </p:cNvPr>
          <p:cNvGraphicFramePr/>
          <p:nvPr>
            <p:extLst>
              <p:ext uri="{D42A27DB-BD31-4B8C-83A1-F6EECF244321}">
                <p14:modId xmlns:p14="http://schemas.microsoft.com/office/powerpoint/2010/main" val="4031998452"/>
              </p:ext>
            </p:extLst>
          </p:nvPr>
        </p:nvGraphicFramePr>
        <p:xfrm>
          <a:off x="506524" y="2474172"/>
          <a:ext cx="3777152" cy="260217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5097D6AA-35EF-4D4A-9177-66FB44959B49}"/>
              </a:ext>
            </a:extLst>
          </p:cNvPr>
          <p:cNvSpPr/>
          <p:nvPr/>
        </p:nvSpPr>
        <p:spPr>
          <a:xfrm>
            <a:off x="972065" y="3006809"/>
            <a:ext cx="815546" cy="348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B43F603-870F-564C-90E7-529C6E1DA2B5}"/>
              </a:ext>
            </a:extLst>
          </p:cNvPr>
          <p:cNvSpPr txBox="1"/>
          <p:nvPr/>
        </p:nvSpPr>
        <p:spPr>
          <a:xfrm>
            <a:off x="2759675" y="3849189"/>
            <a:ext cx="526747" cy="369332"/>
          </a:xfrm>
          <a:prstGeom prst="rect">
            <a:avLst/>
          </a:prstGeom>
          <a:noFill/>
        </p:spPr>
        <p:txBody>
          <a:bodyPr wrap="none" rtlCol="0">
            <a:spAutoFit/>
          </a:bodyPr>
          <a:lstStyle/>
          <a:p>
            <a:r>
              <a:rPr lang="en-US" b="1" dirty="0" err="1">
                <a:solidFill>
                  <a:srgbClr val="C00000"/>
                </a:solidFill>
              </a:rPr>
              <a:t>EoE</a:t>
            </a:r>
            <a:endParaRPr lang="en-US" b="1" dirty="0">
              <a:solidFill>
                <a:srgbClr val="C00000"/>
              </a:solidFill>
            </a:endParaRPr>
          </a:p>
        </p:txBody>
      </p:sp>
      <p:pic>
        <p:nvPicPr>
          <p:cNvPr id="12" name="Picture 11" descr="Chart, histogram&#10;&#10;Description automatically generated">
            <a:extLst>
              <a:ext uri="{FF2B5EF4-FFF2-40B4-BE49-F238E27FC236}">
                <a16:creationId xmlns:a16="http://schemas.microsoft.com/office/drawing/2014/main" id="{5B5A039B-ACED-9A40-A1C2-6943E6788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619" y="2474172"/>
            <a:ext cx="3058686" cy="2688378"/>
          </a:xfrm>
          <a:prstGeom prst="rect">
            <a:avLst/>
          </a:prstGeom>
          <a:ln>
            <a:solidFill>
              <a:schemeClr val="tx1"/>
            </a:solidFill>
          </a:ln>
        </p:spPr>
      </p:pic>
      <p:graphicFrame>
        <p:nvGraphicFramePr>
          <p:cNvPr id="13" name="Table 12">
            <a:extLst>
              <a:ext uri="{FF2B5EF4-FFF2-40B4-BE49-F238E27FC236}">
                <a16:creationId xmlns:a16="http://schemas.microsoft.com/office/drawing/2014/main" id="{AF0B649A-9938-D84F-8006-7671FEDB2267}"/>
              </a:ext>
            </a:extLst>
          </p:cNvPr>
          <p:cNvGraphicFramePr>
            <a:graphicFrameLocks noGrp="1"/>
          </p:cNvGraphicFramePr>
          <p:nvPr>
            <p:extLst>
              <p:ext uri="{D42A27DB-BD31-4B8C-83A1-F6EECF244321}">
                <p14:modId xmlns:p14="http://schemas.microsoft.com/office/powerpoint/2010/main" val="1790034374"/>
              </p:ext>
            </p:extLst>
          </p:nvPr>
        </p:nvGraphicFramePr>
        <p:xfrm>
          <a:off x="4411289" y="2474172"/>
          <a:ext cx="3857717" cy="1824291"/>
        </p:xfrm>
        <a:graphic>
          <a:graphicData uri="http://schemas.openxmlformats.org/drawingml/2006/table">
            <a:tbl>
              <a:tblPr firstRow="1" bandRow="1">
                <a:tableStyleId>{F5AB1C69-6EDB-4FF4-983F-18BD219EF322}</a:tableStyleId>
              </a:tblPr>
              <a:tblGrid>
                <a:gridCol w="170695">
                  <a:extLst>
                    <a:ext uri="{9D8B030D-6E8A-4147-A177-3AD203B41FA5}">
                      <a16:colId xmlns:a16="http://schemas.microsoft.com/office/drawing/2014/main" val="1215350873"/>
                    </a:ext>
                  </a:extLst>
                </a:gridCol>
                <a:gridCol w="850249">
                  <a:extLst>
                    <a:ext uri="{9D8B030D-6E8A-4147-A177-3AD203B41FA5}">
                      <a16:colId xmlns:a16="http://schemas.microsoft.com/office/drawing/2014/main" val="2039885710"/>
                    </a:ext>
                  </a:extLst>
                </a:gridCol>
                <a:gridCol w="762555">
                  <a:extLst>
                    <a:ext uri="{9D8B030D-6E8A-4147-A177-3AD203B41FA5}">
                      <a16:colId xmlns:a16="http://schemas.microsoft.com/office/drawing/2014/main" val="2135352938"/>
                    </a:ext>
                  </a:extLst>
                </a:gridCol>
                <a:gridCol w="691406">
                  <a:extLst>
                    <a:ext uri="{9D8B030D-6E8A-4147-A177-3AD203B41FA5}">
                      <a16:colId xmlns:a16="http://schemas.microsoft.com/office/drawing/2014/main" val="3756741797"/>
                    </a:ext>
                  </a:extLst>
                </a:gridCol>
                <a:gridCol w="691406">
                  <a:extLst>
                    <a:ext uri="{9D8B030D-6E8A-4147-A177-3AD203B41FA5}">
                      <a16:colId xmlns:a16="http://schemas.microsoft.com/office/drawing/2014/main" val="3581258059"/>
                    </a:ext>
                  </a:extLst>
                </a:gridCol>
                <a:gridCol w="691406">
                  <a:extLst>
                    <a:ext uri="{9D8B030D-6E8A-4147-A177-3AD203B41FA5}">
                      <a16:colId xmlns:a16="http://schemas.microsoft.com/office/drawing/2014/main" val="3653934190"/>
                    </a:ext>
                  </a:extLst>
                </a:gridCol>
              </a:tblGrid>
              <a:tr h="217325">
                <a:tc gridSpan="6">
                  <a:txBody>
                    <a:bodyPr/>
                    <a:lstStyle/>
                    <a:p>
                      <a:pPr marL="0" marR="0" algn="ctr">
                        <a:lnSpc>
                          <a:spcPct val="107000"/>
                        </a:lnSpc>
                        <a:spcBef>
                          <a:spcPts val="0"/>
                        </a:spcBef>
                        <a:spcAft>
                          <a:spcPts val="0"/>
                        </a:spcAft>
                      </a:pPr>
                      <a:r>
                        <a:rPr lang="en-US" sz="1300" dirty="0">
                          <a:solidFill>
                            <a:schemeClr val="bg1"/>
                          </a:solidFill>
                          <a:effectLst/>
                        </a:rPr>
                        <a:t>Longitudinal Studies of Disease Associations</a:t>
                      </a:r>
                      <a:endParaRPr lang="en-US" sz="13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pPr marL="0" marR="0" algn="ctr">
                        <a:lnSpc>
                          <a:spcPct val="107000"/>
                        </a:lnSpc>
                        <a:spcBef>
                          <a:spcPts val="0"/>
                        </a:spcBef>
                        <a:spcAft>
                          <a:spcPts val="0"/>
                        </a:spcAft>
                      </a:pPr>
                      <a:endParaRPr lang="en-US" sz="13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7000"/>
                        </a:lnSpc>
                        <a:spcBef>
                          <a:spcPts val="0"/>
                        </a:spcBef>
                        <a:spcAft>
                          <a:spcPts val="0"/>
                        </a:spcAft>
                      </a:pPr>
                      <a:endParaRPr lang="en-US" sz="13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363265"/>
                  </a:ext>
                </a:extLst>
              </a:tr>
              <a:tr h="212634">
                <a:tc>
                  <a:txBody>
                    <a:bodyPr/>
                    <a:lstStyle/>
                    <a:p>
                      <a:pPr algn="ctr">
                        <a:lnSpc>
                          <a:spcPct val="107000"/>
                        </a:lnSpc>
                      </a:pPr>
                      <a:endParaRPr lang="en-US" sz="130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5">
                  <a:txBody>
                    <a:bodyPr/>
                    <a:lstStyle/>
                    <a:p>
                      <a:pPr marL="71755" marR="0" algn="ctr">
                        <a:lnSpc>
                          <a:spcPct val="107000"/>
                        </a:lnSpc>
                        <a:spcBef>
                          <a:spcPts val="0"/>
                        </a:spcBef>
                        <a:spcAft>
                          <a:spcPts val="0"/>
                        </a:spcAft>
                      </a:pPr>
                      <a:r>
                        <a:rPr lang="en-US" sz="1300" b="1" dirty="0">
                          <a:solidFill>
                            <a:schemeClr val="tx1"/>
                          </a:solidFill>
                          <a:effectLst/>
                        </a:rPr>
                        <a:t>2° Allergy</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pPr marL="71755" marR="0" algn="ctr">
                        <a:lnSpc>
                          <a:spcPct val="107000"/>
                        </a:lnSpc>
                        <a:spcBef>
                          <a:spcPts val="0"/>
                        </a:spcBef>
                        <a:spcAft>
                          <a:spcPts val="0"/>
                        </a:spcAft>
                      </a:pP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21353369"/>
                  </a:ext>
                </a:extLst>
              </a:tr>
              <a:tr h="331162">
                <a:tc rowSpan="6">
                  <a:txBody>
                    <a:bodyPr/>
                    <a:lstStyle/>
                    <a:p>
                      <a:pPr marL="71755" marR="0" algn="ctr">
                        <a:lnSpc>
                          <a:spcPct val="107000"/>
                        </a:lnSpc>
                        <a:spcBef>
                          <a:spcPts val="0"/>
                        </a:spcBef>
                        <a:spcAft>
                          <a:spcPts val="0"/>
                        </a:spcAft>
                      </a:pPr>
                      <a:r>
                        <a:rPr lang="en-US" sz="1300" b="1" dirty="0">
                          <a:solidFill>
                            <a:schemeClr val="tx1"/>
                          </a:solidFill>
                          <a:effectLst/>
                        </a:rPr>
                        <a:t>1° Allergy</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b="1" u="none" dirty="0">
                          <a:solidFill>
                            <a:schemeClr val="tx1"/>
                          </a:solidFill>
                          <a:effectLst/>
                        </a:rPr>
                        <a:t> </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1" u="none" dirty="0" err="1">
                          <a:solidFill>
                            <a:schemeClr val="tx1"/>
                          </a:solidFill>
                          <a:effectLst/>
                        </a:rPr>
                        <a:t>IgE</a:t>
                      </a:r>
                      <a:r>
                        <a:rPr lang="en-US" sz="1200" b="1" u="none" dirty="0">
                          <a:solidFill>
                            <a:schemeClr val="tx1"/>
                          </a:solidFill>
                          <a:effectLst/>
                        </a:rPr>
                        <a:t>-FA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u="none" dirty="0">
                          <a:solidFill>
                            <a:schemeClr val="tx1"/>
                          </a:solidFill>
                          <a:effectLst/>
                        </a:rPr>
                        <a:t>Asthma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u="none"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EoE</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u="none" dirty="0">
                          <a:solidFill>
                            <a:schemeClr val="tx1"/>
                          </a:solidFill>
                          <a:effectLst/>
                        </a:rPr>
                        <a:t>AR</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647326"/>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a:solidFill>
                            <a:schemeClr val="tx1"/>
                          </a:solidFill>
                          <a:effectLst/>
                        </a:rPr>
                        <a:t>AD</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rPr>
                        <a:t>2.5</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aseline="0" dirty="0">
                          <a:solidFill>
                            <a:schemeClr val="tx1"/>
                          </a:solidFill>
                          <a:effectLst/>
                        </a:rPr>
                        <a:t>1.5</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3.2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6741885"/>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err="1">
                          <a:solidFill>
                            <a:schemeClr val="tx1"/>
                          </a:solidFill>
                          <a:effectLst/>
                        </a:rPr>
                        <a:t>IgE</a:t>
                      </a:r>
                      <a:r>
                        <a:rPr lang="en-US" sz="1200" b="1" u="none" dirty="0">
                          <a:solidFill>
                            <a:schemeClr val="tx1"/>
                          </a:solidFill>
                          <a:effectLst/>
                        </a:rPr>
                        <a:t>-FA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rPr>
                        <a:t>1.5</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9.1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52365674"/>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Asthma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8732577"/>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EoE</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rPr>
                        <a:t>-</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rPr>
                        <a:t>-</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557587259"/>
                  </a:ext>
                </a:extLst>
              </a:tr>
              <a:tr h="212634">
                <a:tc vMerge="1">
                  <a:txBody>
                    <a:bodyPr/>
                    <a:lstStyle/>
                    <a:p>
                      <a:pPr marL="71755" marR="0" algn="ctr">
                        <a:lnSpc>
                          <a:spcPct val="107000"/>
                        </a:lnSpc>
                        <a:spcBef>
                          <a:spcPts val="0"/>
                        </a:spcBef>
                        <a:spcAft>
                          <a:spcPts val="0"/>
                        </a:spcAft>
                      </a:pP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AR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2.8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71836"/>
                  </a:ext>
                </a:extLst>
              </a:tr>
            </a:tbl>
          </a:graphicData>
        </a:graphic>
      </p:graphicFrame>
    </p:spTree>
    <p:extLst>
      <p:ext uri="{BB962C8B-B14F-4D97-AF65-F5344CB8AC3E}">
        <p14:creationId xmlns:p14="http://schemas.microsoft.com/office/powerpoint/2010/main" val="40549229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New Concepts in the Allergic March</a:t>
            </a:r>
          </a:p>
        </p:txBody>
      </p:sp>
      <p:sp>
        <p:nvSpPr>
          <p:cNvPr id="13" name="Content Placeholder 1">
            <a:extLst>
              <a:ext uri="{FF2B5EF4-FFF2-40B4-BE49-F238E27FC236}">
                <a16:creationId xmlns:a16="http://schemas.microsoft.com/office/drawing/2014/main" id="{B2F9F154-C1C8-4FFD-88FB-C4F3045CB3D4}"/>
              </a:ext>
            </a:extLst>
          </p:cNvPr>
          <p:cNvSpPr>
            <a:spLocks noGrp="1"/>
          </p:cNvSpPr>
          <p:nvPr>
            <p:ph idx="1"/>
          </p:nvPr>
        </p:nvSpPr>
        <p:spPr>
          <a:xfrm>
            <a:off x="2010032" y="2183027"/>
            <a:ext cx="9343767" cy="3768511"/>
          </a:xfrm>
        </p:spPr>
        <p:txBody>
          <a:bodyPr>
            <a:normAutofit/>
          </a:bodyPr>
          <a:lstStyle/>
          <a:p>
            <a:pPr marL="0" indent="0">
              <a:buNone/>
            </a:pPr>
            <a:r>
              <a:rPr lang="en-US" sz="3600" dirty="0"/>
              <a:t>Addition of eosinophilic esophagitis</a:t>
            </a:r>
          </a:p>
          <a:p>
            <a:endParaRPr lang="en-US" sz="3600" dirty="0"/>
          </a:p>
          <a:p>
            <a:endParaRPr lang="en-US" sz="3600" dirty="0"/>
          </a:p>
          <a:p>
            <a:pPr marL="0" indent="0">
              <a:buNone/>
            </a:pPr>
            <a:r>
              <a:rPr lang="en-US" sz="3600" dirty="0"/>
              <a:t>March “trajectories”</a:t>
            </a:r>
          </a:p>
        </p:txBody>
      </p:sp>
      <p:sp>
        <p:nvSpPr>
          <p:cNvPr id="8" name="Oval 7">
            <a:extLst>
              <a:ext uri="{FF2B5EF4-FFF2-40B4-BE49-F238E27FC236}">
                <a16:creationId xmlns:a16="http://schemas.microsoft.com/office/drawing/2014/main" id="{8473CA84-2267-EC4C-882D-2732958A8056}"/>
              </a:ext>
            </a:extLst>
          </p:cNvPr>
          <p:cNvSpPr/>
          <p:nvPr/>
        </p:nvSpPr>
        <p:spPr>
          <a:xfrm>
            <a:off x="838201" y="1980343"/>
            <a:ext cx="1056760" cy="1056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487F8D-6C64-2E48-B76B-CAA2BF80F753}"/>
              </a:ext>
            </a:extLst>
          </p:cNvPr>
          <p:cNvSpPr/>
          <p:nvPr/>
        </p:nvSpPr>
        <p:spPr>
          <a:xfrm>
            <a:off x="838200" y="3820898"/>
            <a:ext cx="1056760" cy="1056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7D9289B7-3D81-DC47-8ADC-694B88B82C09}"/>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55203" y="2063106"/>
            <a:ext cx="822753" cy="822753"/>
          </a:xfrm>
          <a:prstGeom prst="rect">
            <a:avLst/>
          </a:prstGeom>
        </p:spPr>
      </p:pic>
      <p:pic>
        <p:nvPicPr>
          <p:cNvPr id="7" name="Graphic 6">
            <a:extLst>
              <a:ext uri="{FF2B5EF4-FFF2-40B4-BE49-F238E27FC236}">
                <a16:creationId xmlns:a16="http://schemas.microsoft.com/office/drawing/2014/main" id="{F4632E4A-E6F4-D64E-ACC6-551EA42135E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986566" y="3937128"/>
            <a:ext cx="791390" cy="791390"/>
          </a:xfrm>
          <a:prstGeom prst="rect">
            <a:avLst/>
          </a:prstGeom>
        </p:spPr>
      </p:pic>
      <p:sp>
        <p:nvSpPr>
          <p:cNvPr id="14" name="Round Diagonal Corner Rectangle 13">
            <a:extLst>
              <a:ext uri="{FF2B5EF4-FFF2-40B4-BE49-F238E27FC236}">
                <a16:creationId xmlns:a16="http://schemas.microsoft.com/office/drawing/2014/main" id="{2BE2868D-7C55-6246-ACDD-666D13EC80FA}"/>
              </a:ext>
            </a:extLst>
          </p:cNvPr>
          <p:cNvSpPr/>
          <p:nvPr/>
        </p:nvSpPr>
        <p:spPr>
          <a:xfrm>
            <a:off x="578644" y="3731343"/>
            <a:ext cx="5517356"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5440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365125"/>
            <a:ext cx="10515600" cy="1325563"/>
          </a:xfrm>
        </p:spPr>
        <p:txBody>
          <a:bodyPr/>
          <a:lstStyle/>
          <a:p>
            <a:r>
              <a:rPr lang="en-US" dirty="0"/>
              <a:t>New Concepts in the Allergic March</a:t>
            </a:r>
          </a:p>
        </p:txBody>
      </p:sp>
      <p:sp>
        <p:nvSpPr>
          <p:cNvPr id="13" name="Content Placeholder 1">
            <a:extLst>
              <a:ext uri="{FF2B5EF4-FFF2-40B4-BE49-F238E27FC236}">
                <a16:creationId xmlns:a16="http://schemas.microsoft.com/office/drawing/2014/main" id="{B2F9F154-C1C8-4FFD-88FB-C4F3045CB3D4}"/>
              </a:ext>
            </a:extLst>
          </p:cNvPr>
          <p:cNvSpPr>
            <a:spLocks noGrp="1"/>
          </p:cNvSpPr>
          <p:nvPr>
            <p:ph idx="1"/>
          </p:nvPr>
        </p:nvSpPr>
        <p:spPr>
          <a:xfrm>
            <a:off x="2010032" y="2183027"/>
            <a:ext cx="9343767" cy="3768511"/>
          </a:xfrm>
        </p:spPr>
        <p:txBody>
          <a:bodyPr>
            <a:normAutofit/>
          </a:bodyPr>
          <a:lstStyle/>
          <a:p>
            <a:pPr marL="0" indent="0">
              <a:buNone/>
            </a:pPr>
            <a:r>
              <a:rPr lang="en-US" sz="3600" dirty="0"/>
              <a:t>Addition of </a:t>
            </a:r>
            <a:r>
              <a:rPr lang="en-US" sz="3600" dirty="0" err="1"/>
              <a:t>EoE</a:t>
            </a:r>
            <a:endParaRPr lang="en-US" sz="3600" dirty="0"/>
          </a:p>
          <a:p>
            <a:endParaRPr lang="en-US" sz="3600" dirty="0"/>
          </a:p>
          <a:p>
            <a:endParaRPr lang="en-US" sz="3600" dirty="0"/>
          </a:p>
          <a:p>
            <a:pPr marL="0" indent="0">
              <a:buNone/>
            </a:pPr>
            <a:r>
              <a:rPr lang="en-US" sz="3600" dirty="0"/>
              <a:t>March “trajectories”</a:t>
            </a:r>
          </a:p>
        </p:txBody>
      </p:sp>
      <p:sp>
        <p:nvSpPr>
          <p:cNvPr id="5" name="Text Placeholder 4">
            <a:extLst>
              <a:ext uri="{FF2B5EF4-FFF2-40B4-BE49-F238E27FC236}">
                <a16:creationId xmlns:a16="http://schemas.microsoft.com/office/drawing/2014/main" id="{6BA1B7D0-661F-F44D-9ADF-B2FB437C99CF}"/>
              </a:ext>
            </a:extLst>
          </p:cNvPr>
          <p:cNvSpPr>
            <a:spLocks noGrp="1"/>
          </p:cNvSpPr>
          <p:nvPr>
            <p:ph type="body" sz="quarter" idx="10"/>
          </p:nvPr>
        </p:nvSpPr>
        <p:spPr/>
        <p:txBody>
          <a:bodyPr/>
          <a:lstStyle/>
          <a:p>
            <a:r>
              <a:rPr lang="en-US" dirty="0" err="1"/>
              <a:t>Gabryszewski</a:t>
            </a:r>
            <a:r>
              <a:rPr lang="en-US" dirty="0"/>
              <a:t> SJ, Hill DA. </a:t>
            </a:r>
            <a:r>
              <a:rPr lang="en-US" i="1" dirty="0"/>
              <a:t>Ann Allergy Asthma Immunol</a:t>
            </a:r>
            <a:r>
              <a:rPr lang="en-US" dirty="0"/>
              <a:t>. 2021;10.1016/j.anai.2021.04.036.</a:t>
            </a:r>
          </a:p>
        </p:txBody>
      </p:sp>
      <p:sp>
        <p:nvSpPr>
          <p:cNvPr id="8" name="Oval 7">
            <a:extLst>
              <a:ext uri="{FF2B5EF4-FFF2-40B4-BE49-F238E27FC236}">
                <a16:creationId xmlns:a16="http://schemas.microsoft.com/office/drawing/2014/main" id="{8473CA84-2267-EC4C-882D-2732958A8056}"/>
              </a:ext>
            </a:extLst>
          </p:cNvPr>
          <p:cNvSpPr/>
          <p:nvPr/>
        </p:nvSpPr>
        <p:spPr>
          <a:xfrm>
            <a:off x="838201" y="1980343"/>
            <a:ext cx="1056760" cy="1056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487F8D-6C64-2E48-B76B-CAA2BF80F753}"/>
              </a:ext>
            </a:extLst>
          </p:cNvPr>
          <p:cNvSpPr/>
          <p:nvPr/>
        </p:nvSpPr>
        <p:spPr>
          <a:xfrm>
            <a:off x="838200" y="3820898"/>
            <a:ext cx="1056760" cy="10567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7D9289B7-3D81-DC47-8ADC-694B88B82C09}"/>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955203" y="2063106"/>
            <a:ext cx="822753" cy="822753"/>
          </a:xfrm>
          <a:prstGeom prst="rect">
            <a:avLst/>
          </a:prstGeom>
        </p:spPr>
      </p:pic>
      <p:pic>
        <p:nvPicPr>
          <p:cNvPr id="7" name="Graphic 6">
            <a:extLst>
              <a:ext uri="{FF2B5EF4-FFF2-40B4-BE49-F238E27FC236}">
                <a16:creationId xmlns:a16="http://schemas.microsoft.com/office/drawing/2014/main" id="{F4632E4A-E6F4-D64E-ACC6-551EA42135E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986566" y="3937128"/>
            <a:ext cx="791390" cy="791390"/>
          </a:xfrm>
          <a:prstGeom prst="rect">
            <a:avLst/>
          </a:prstGeom>
        </p:spPr>
      </p:pic>
      <p:sp>
        <p:nvSpPr>
          <p:cNvPr id="14" name="Round Diagonal Corner Rectangle 13">
            <a:extLst>
              <a:ext uri="{FF2B5EF4-FFF2-40B4-BE49-F238E27FC236}">
                <a16:creationId xmlns:a16="http://schemas.microsoft.com/office/drawing/2014/main" id="{2BE2868D-7C55-6246-ACDD-666D13EC80FA}"/>
              </a:ext>
            </a:extLst>
          </p:cNvPr>
          <p:cNvSpPr/>
          <p:nvPr/>
        </p:nvSpPr>
        <p:spPr>
          <a:xfrm>
            <a:off x="578644" y="3731343"/>
            <a:ext cx="5517356"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34B8115-01AC-4A40-800E-59EA7E5A6264}"/>
              </a:ext>
            </a:extLst>
          </p:cNvPr>
          <p:cNvPicPr>
            <a:picLocks noChangeAspect="1"/>
          </p:cNvPicPr>
          <p:nvPr/>
        </p:nvPicPr>
        <p:blipFill>
          <a:blip r:embed="rId6"/>
          <a:stretch>
            <a:fillRect/>
          </a:stretch>
        </p:blipFill>
        <p:spPr>
          <a:xfrm>
            <a:off x="7422852" y="1621269"/>
            <a:ext cx="3696997" cy="3980305"/>
          </a:xfrm>
          <a:prstGeom prst="rect">
            <a:avLst/>
          </a:prstGeom>
          <a:ln>
            <a:solidFill>
              <a:schemeClr val="tx1"/>
            </a:solidFill>
          </a:ln>
        </p:spPr>
      </p:pic>
    </p:spTree>
    <p:extLst>
      <p:ext uri="{BB962C8B-B14F-4D97-AF65-F5344CB8AC3E}">
        <p14:creationId xmlns:p14="http://schemas.microsoft.com/office/powerpoint/2010/main" val="41517402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11168-7650-494E-A056-16165192A2EF}"/>
              </a:ext>
            </a:extLst>
          </p:cNvPr>
          <p:cNvSpPr>
            <a:spLocks noGrp="1"/>
          </p:cNvSpPr>
          <p:nvPr>
            <p:ph type="title"/>
          </p:nvPr>
        </p:nvSpPr>
        <p:spPr/>
        <p:txBody>
          <a:bodyPr/>
          <a:lstStyle/>
          <a:p>
            <a:r>
              <a:rPr lang="en-US" dirty="0"/>
              <a:t>Disclosures</a:t>
            </a:r>
          </a:p>
        </p:txBody>
      </p:sp>
      <p:sp>
        <p:nvSpPr>
          <p:cNvPr id="12" name="Content Placeholder 11"/>
          <p:cNvSpPr>
            <a:spLocks noGrp="1"/>
          </p:cNvSpPr>
          <p:nvPr>
            <p:ph idx="1"/>
          </p:nvPr>
        </p:nvSpPr>
        <p:spPr>
          <a:xfrm>
            <a:off x="838200" y="1825625"/>
            <a:ext cx="10515600" cy="4351338"/>
          </a:xfrm>
        </p:spPr>
        <p:txBody>
          <a:bodyPr/>
          <a:lstStyle/>
          <a:p>
            <a:r>
              <a:rPr lang="en-US" dirty="0"/>
              <a:t>No personal financial conflicts of interest</a:t>
            </a:r>
          </a:p>
          <a:p>
            <a:r>
              <a:rPr lang="en-US"/>
              <a:t>Lab funding:</a:t>
            </a:r>
            <a:endParaRPr lang="en-US" dirty="0"/>
          </a:p>
          <a:p>
            <a:pPr lvl="1"/>
            <a:r>
              <a:rPr lang="en-US" dirty="0"/>
              <a:t>CHOP</a:t>
            </a:r>
          </a:p>
          <a:p>
            <a:pPr lvl="1"/>
            <a:r>
              <a:rPr lang="en-US" dirty="0"/>
              <a:t>National Institutes of Health</a:t>
            </a:r>
          </a:p>
          <a:p>
            <a:pPr lvl="1"/>
            <a:r>
              <a:rPr lang="en-US" dirty="0"/>
              <a:t>American College of Asthma, Allergy, and Immunology</a:t>
            </a:r>
          </a:p>
          <a:p>
            <a:pPr lvl="1"/>
            <a:r>
              <a:rPr lang="en-US" dirty="0"/>
              <a:t>American Academy of Asthma, Allergy, and Immunology</a:t>
            </a:r>
          </a:p>
          <a:p>
            <a:pPr lvl="1"/>
            <a:r>
              <a:rPr lang="en-US" dirty="0"/>
              <a:t>American Partnership for Eosinophilic Disorders</a:t>
            </a:r>
          </a:p>
          <a:p>
            <a:endParaRPr lang="en-US" dirty="0"/>
          </a:p>
          <a:p>
            <a:endParaRPr lang="en-US" dirty="0"/>
          </a:p>
        </p:txBody>
      </p:sp>
      <p:pic>
        <p:nvPicPr>
          <p:cNvPr id="4" name="Google Shape;24;p29">
            <a:extLst>
              <a:ext uri="{FF2B5EF4-FFF2-40B4-BE49-F238E27FC236}">
                <a16:creationId xmlns:a16="http://schemas.microsoft.com/office/drawing/2014/main" id="{B1995F2E-FBB4-44AB-9268-C853CDA2A922}"/>
              </a:ext>
            </a:extLst>
          </p:cNvPr>
          <p:cNvPicPr preferRelativeResize="0"/>
          <p:nvPr/>
        </p:nvPicPr>
        <p:blipFill rotWithShape="1">
          <a:blip r:embed="rId2">
            <a:alphaModFix/>
          </a:blip>
          <a:srcRect/>
          <a:stretch/>
        </p:blipFill>
        <p:spPr>
          <a:xfrm>
            <a:off x="9453411" y="6217115"/>
            <a:ext cx="2261262" cy="476372"/>
          </a:xfrm>
          <a:prstGeom prst="rect">
            <a:avLst/>
          </a:prstGeom>
          <a:solidFill>
            <a:srgbClr val="FBB86D"/>
          </a:solidFill>
          <a:ln>
            <a:noFill/>
          </a:ln>
        </p:spPr>
      </p:pic>
    </p:spTree>
    <p:extLst>
      <p:ext uri="{BB962C8B-B14F-4D97-AF65-F5344CB8AC3E}">
        <p14:creationId xmlns:p14="http://schemas.microsoft.com/office/powerpoint/2010/main" val="25233719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3" name="Title 2">
            <a:extLst>
              <a:ext uri="{FF2B5EF4-FFF2-40B4-BE49-F238E27FC236}">
                <a16:creationId xmlns:a16="http://schemas.microsoft.com/office/drawing/2014/main" id="{75D55F2F-BD9A-A049-B569-4B1033AA2135}"/>
              </a:ext>
            </a:extLst>
          </p:cNvPr>
          <p:cNvSpPr>
            <a:spLocks noGrp="1"/>
          </p:cNvSpPr>
          <p:nvPr>
            <p:ph type="title"/>
          </p:nvPr>
        </p:nvSpPr>
        <p:spPr>
          <a:xfrm>
            <a:off x="759019" y="296616"/>
            <a:ext cx="10691531" cy="1004962"/>
          </a:xfrm>
        </p:spPr>
        <p:txBody>
          <a:bodyPr/>
          <a:lstStyle/>
          <a:p>
            <a:r>
              <a:rPr lang="en-US" dirty="0"/>
              <a:t>Learning Objectives</a:t>
            </a:r>
          </a:p>
        </p:txBody>
      </p:sp>
      <p:sp>
        <p:nvSpPr>
          <p:cNvPr id="42" name="Google Shape;42;p2"/>
          <p:cNvSpPr txBox="1">
            <a:spLocks noGrp="1"/>
          </p:cNvSpPr>
          <p:nvPr>
            <p:ph type="body" idx="1"/>
          </p:nvPr>
        </p:nvSpPr>
        <p:spPr>
          <a:xfrm>
            <a:off x="759019" y="1548714"/>
            <a:ext cx="10691531" cy="4408741"/>
          </a:xfrm>
          <a:noFill/>
          <a:ln>
            <a:noFill/>
          </a:ln>
        </p:spPr>
        <p:txBody>
          <a:bodyPr spcFirstLastPara="1" wrap="square" lIns="91425" tIns="45700" rIns="91425" bIns="45700" anchor="t" anchorCtr="0">
            <a:normAutofit/>
          </a:bodyPr>
          <a:lstStyle/>
          <a:p>
            <a:pPr lvl="1"/>
            <a:endParaRPr lang="en-US" dirty="0">
              <a:sym typeface="Arial"/>
            </a:endParaRPr>
          </a:p>
          <a:p>
            <a:pPr lvl="1"/>
            <a:endParaRPr lang="en-US" dirty="0">
              <a:sym typeface="Arial"/>
            </a:endParaRPr>
          </a:p>
          <a:p>
            <a:pPr lvl="1"/>
            <a:endParaRPr lang="en-US" dirty="0">
              <a:sym typeface="Arial"/>
            </a:endParaRPr>
          </a:p>
          <a:p>
            <a:pPr lvl="1"/>
            <a:endParaRPr lang="en-US" dirty="0">
              <a:sym typeface="Arial"/>
            </a:endParaRPr>
          </a:p>
          <a:p>
            <a:pPr lvl="1"/>
            <a:endParaRPr lang="en-US" dirty="0">
              <a:sym typeface="Arial"/>
            </a:endParaRPr>
          </a:p>
          <a:p>
            <a:pPr lvl="0"/>
            <a:endParaRPr lang="en-US" dirty="0"/>
          </a:p>
        </p:txBody>
      </p:sp>
      <p:grpSp>
        <p:nvGrpSpPr>
          <p:cNvPr id="4" name="Group 3">
            <a:extLst>
              <a:ext uri="{FF2B5EF4-FFF2-40B4-BE49-F238E27FC236}">
                <a16:creationId xmlns:a16="http://schemas.microsoft.com/office/drawing/2014/main" id="{9BBABA3D-38AA-4FE8-92CD-17454C9E9959}"/>
              </a:ext>
            </a:extLst>
          </p:cNvPr>
          <p:cNvGrpSpPr/>
          <p:nvPr/>
        </p:nvGrpSpPr>
        <p:grpSpPr>
          <a:xfrm>
            <a:off x="302522" y="2172834"/>
            <a:ext cx="11631447" cy="914162"/>
            <a:chOff x="305686" y="1800851"/>
            <a:chExt cx="11634477" cy="914400"/>
          </a:xfrm>
        </p:grpSpPr>
        <p:sp>
          <p:nvSpPr>
            <p:cNvPr id="5" name="Freeform: Shape 4">
              <a:extLst>
                <a:ext uri="{FF2B5EF4-FFF2-40B4-BE49-F238E27FC236}">
                  <a16:creationId xmlns:a16="http://schemas.microsoft.com/office/drawing/2014/main" id="{306FBF96-EE94-47F5-A93D-AEFF8EBDDB8A}"/>
                </a:ext>
              </a:extLst>
            </p:cNvPr>
            <p:cNvSpPr/>
            <p:nvPr/>
          </p:nvSpPr>
          <p:spPr>
            <a:xfrm>
              <a:off x="305686" y="1843333"/>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solidFill>
              <a:schemeClr val="bg1">
                <a:alpha val="50000"/>
              </a:schemeClr>
            </a:solidFill>
            <a:ln w="12700">
              <a:solidFill>
                <a:schemeClr val="accent3">
                  <a:lumMod val="50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square">
              <a:noAutofit/>
            </a:bodyPr>
            <a:lstStyle/>
            <a:p>
              <a:endParaRPr lang="en-US" sz="1600" dirty="0"/>
            </a:p>
          </p:txBody>
        </p:sp>
        <p:sp>
          <p:nvSpPr>
            <p:cNvPr id="6" name="Freeform: Shape 5">
              <a:extLst>
                <a:ext uri="{FF2B5EF4-FFF2-40B4-BE49-F238E27FC236}">
                  <a16:creationId xmlns:a16="http://schemas.microsoft.com/office/drawing/2014/main" id="{363BC0D6-DA9C-4A81-9910-C0620682836C}"/>
                </a:ext>
              </a:extLst>
            </p:cNvPr>
            <p:cNvSpPr/>
            <p:nvPr/>
          </p:nvSpPr>
          <p:spPr>
            <a:xfrm>
              <a:off x="723117" y="1800851"/>
              <a:ext cx="11217046" cy="91440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BE5108"/>
                </a:gs>
                <a:gs pos="4000">
                  <a:schemeClr val="bg1"/>
                </a:gs>
              </a:gsLst>
              <a:lin ang="0" scaled="0"/>
            </a:gradFill>
            <a:ln w="12700">
              <a:solidFill>
                <a:schemeClr val="accent3">
                  <a:lumMod val="50000"/>
                </a:schemeClr>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2968" tIns="68563" rIns="127983" bIns="68563" numCol="1" spcCol="1270" anchor="ctr" anchorCtr="0">
              <a:noAutofit/>
            </a:bodyPr>
            <a:lstStyle/>
            <a:p>
              <a:pPr lvl="1">
                <a:spcBef>
                  <a:spcPts val="1000"/>
                </a:spcBef>
                <a:buClr>
                  <a:srgbClr val="000000"/>
                </a:buClr>
                <a:buSzPts val="2800"/>
              </a:pPr>
              <a:r>
                <a:rPr lang="en-US" sz="2000" dirty="0">
                  <a:solidFill>
                    <a:srgbClr val="000000"/>
                  </a:solidFill>
                  <a:ea typeface="Arial"/>
                  <a:cs typeface="Arial" panose="020B0604020202020204" pitchFamily="34" charset="0"/>
                  <a:sym typeface="Arial"/>
                </a:rPr>
                <a:t>Comprehend the immune responses that cause the allergic march</a:t>
              </a:r>
            </a:p>
          </p:txBody>
        </p:sp>
      </p:grpSp>
      <p:grpSp>
        <p:nvGrpSpPr>
          <p:cNvPr id="8" name="Group 7">
            <a:extLst>
              <a:ext uri="{FF2B5EF4-FFF2-40B4-BE49-F238E27FC236}">
                <a16:creationId xmlns:a16="http://schemas.microsoft.com/office/drawing/2014/main" id="{7363159A-BB29-49D0-A2EE-4F82E628F656}"/>
              </a:ext>
            </a:extLst>
          </p:cNvPr>
          <p:cNvGrpSpPr/>
          <p:nvPr/>
        </p:nvGrpSpPr>
        <p:grpSpPr>
          <a:xfrm>
            <a:off x="280276" y="3313767"/>
            <a:ext cx="11631447" cy="914162"/>
            <a:chOff x="305686" y="1800851"/>
            <a:chExt cx="11634477" cy="914400"/>
          </a:xfrm>
        </p:grpSpPr>
        <p:sp>
          <p:nvSpPr>
            <p:cNvPr id="9" name="Freeform: Shape 8">
              <a:extLst>
                <a:ext uri="{FF2B5EF4-FFF2-40B4-BE49-F238E27FC236}">
                  <a16:creationId xmlns:a16="http://schemas.microsoft.com/office/drawing/2014/main" id="{0E2476F8-F90A-4E7F-A077-216CFD834746}"/>
                </a:ext>
              </a:extLst>
            </p:cNvPr>
            <p:cNvSpPr/>
            <p:nvPr/>
          </p:nvSpPr>
          <p:spPr>
            <a:xfrm>
              <a:off x="305686" y="1843333"/>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solidFill>
              <a:schemeClr val="bg1">
                <a:alpha val="50000"/>
              </a:schemeClr>
            </a:solidFill>
            <a:ln w="12700">
              <a:solidFill>
                <a:schemeClr val="accent3">
                  <a:lumMod val="50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square">
              <a:noAutofit/>
            </a:bodyPr>
            <a:lstStyle/>
            <a:p>
              <a:endParaRPr lang="en-US" sz="1600" dirty="0"/>
            </a:p>
          </p:txBody>
        </p:sp>
        <p:sp>
          <p:nvSpPr>
            <p:cNvPr id="10" name="Freeform: Shape 9">
              <a:extLst>
                <a:ext uri="{FF2B5EF4-FFF2-40B4-BE49-F238E27FC236}">
                  <a16:creationId xmlns:a16="http://schemas.microsoft.com/office/drawing/2014/main" id="{8406BD3D-E78A-4B0C-BB24-9F183EF0AE7D}"/>
                </a:ext>
              </a:extLst>
            </p:cNvPr>
            <p:cNvSpPr/>
            <p:nvPr/>
          </p:nvSpPr>
          <p:spPr>
            <a:xfrm>
              <a:off x="723117" y="1800851"/>
              <a:ext cx="11217046" cy="91440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BE5108"/>
                </a:gs>
                <a:gs pos="4000">
                  <a:schemeClr val="bg1"/>
                </a:gs>
              </a:gsLst>
              <a:lin ang="0" scaled="0"/>
            </a:gradFill>
            <a:ln w="12700">
              <a:solidFill>
                <a:schemeClr val="accent3">
                  <a:lumMod val="50000"/>
                </a:schemeClr>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2968" tIns="68563" rIns="127983" bIns="68563" numCol="1" spcCol="1270" anchor="ctr" anchorCtr="0">
              <a:noAutofit/>
            </a:bodyPr>
            <a:lstStyle/>
            <a:p>
              <a:pPr lvl="1">
                <a:spcBef>
                  <a:spcPts val="1000"/>
                </a:spcBef>
                <a:buClr>
                  <a:srgbClr val="000000"/>
                </a:buClr>
                <a:buSzPts val="2800"/>
              </a:pPr>
              <a:r>
                <a:rPr lang="en-US" sz="2000" dirty="0">
                  <a:solidFill>
                    <a:srgbClr val="000000"/>
                  </a:solidFill>
                  <a:ea typeface="Arial"/>
                  <a:cs typeface="Arial" panose="020B0604020202020204" pitchFamily="34" charset="0"/>
                  <a:sym typeface="Arial"/>
                </a:rPr>
                <a:t>Discuss successes and shortfalls of current strategies to mitigate allergy in children</a:t>
              </a:r>
            </a:p>
          </p:txBody>
        </p:sp>
      </p:grpSp>
      <p:grpSp>
        <p:nvGrpSpPr>
          <p:cNvPr id="11" name="Group 10">
            <a:extLst>
              <a:ext uri="{FF2B5EF4-FFF2-40B4-BE49-F238E27FC236}">
                <a16:creationId xmlns:a16="http://schemas.microsoft.com/office/drawing/2014/main" id="{2A10CF17-9761-4791-9C9C-EB7C07B6C7E2}"/>
              </a:ext>
            </a:extLst>
          </p:cNvPr>
          <p:cNvGrpSpPr/>
          <p:nvPr/>
        </p:nvGrpSpPr>
        <p:grpSpPr>
          <a:xfrm>
            <a:off x="302522" y="4522687"/>
            <a:ext cx="11670622" cy="1106304"/>
            <a:chOff x="305686" y="1566177"/>
            <a:chExt cx="11673662" cy="1106592"/>
          </a:xfrm>
        </p:grpSpPr>
        <p:sp>
          <p:nvSpPr>
            <p:cNvPr id="12" name="Freeform: Shape 11">
              <a:extLst>
                <a:ext uri="{FF2B5EF4-FFF2-40B4-BE49-F238E27FC236}">
                  <a16:creationId xmlns:a16="http://schemas.microsoft.com/office/drawing/2014/main" id="{3E5599C8-B32E-47BF-BDE5-F57EEC262D69}"/>
                </a:ext>
              </a:extLst>
            </p:cNvPr>
            <p:cNvSpPr/>
            <p:nvPr/>
          </p:nvSpPr>
          <p:spPr>
            <a:xfrm>
              <a:off x="305686" y="1843333"/>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solidFill>
              <a:schemeClr val="bg1">
                <a:alpha val="50000"/>
              </a:schemeClr>
            </a:solidFill>
            <a:ln w="12700">
              <a:solidFill>
                <a:schemeClr val="accent3">
                  <a:lumMod val="50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square">
              <a:noAutofit/>
            </a:bodyPr>
            <a:lstStyle/>
            <a:p>
              <a:endParaRPr lang="en-US" sz="1600" dirty="0"/>
            </a:p>
          </p:txBody>
        </p:sp>
        <p:sp>
          <p:nvSpPr>
            <p:cNvPr id="13" name="Freeform: Shape 12">
              <a:extLst>
                <a:ext uri="{FF2B5EF4-FFF2-40B4-BE49-F238E27FC236}">
                  <a16:creationId xmlns:a16="http://schemas.microsoft.com/office/drawing/2014/main" id="{13CF7A02-10EE-46D8-BEC6-8D6A7768AABC}"/>
                </a:ext>
              </a:extLst>
            </p:cNvPr>
            <p:cNvSpPr/>
            <p:nvPr/>
          </p:nvSpPr>
          <p:spPr>
            <a:xfrm>
              <a:off x="762302" y="1566177"/>
              <a:ext cx="11217046" cy="91440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BE5108"/>
                </a:gs>
                <a:gs pos="4000">
                  <a:schemeClr val="bg1"/>
                </a:gs>
              </a:gsLst>
              <a:lin ang="0" scaled="0"/>
            </a:gradFill>
            <a:ln w="12700">
              <a:solidFill>
                <a:schemeClr val="accent3">
                  <a:lumMod val="50000"/>
                </a:schemeClr>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2968" tIns="68563" rIns="127983" bIns="68563" numCol="1" spcCol="1270" anchor="ctr" anchorCtr="0">
              <a:noAutofit/>
            </a:bodyPr>
            <a:lstStyle/>
            <a:p>
              <a:pPr lvl="1">
                <a:spcBef>
                  <a:spcPts val="1000"/>
                </a:spcBef>
                <a:buClr>
                  <a:srgbClr val="000000"/>
                </a:buClr>
                <a:buSzPts val="2800"/>
              </a:pPr>
              <a:r>
                <a:rPr lang="en-US" sz="2000" dirty="0">
                  <a:solidFill>
                    <a:srgbClr val="000000"/>
                  </a:solidFill>
                  <a:ea typeface="Arial"/>
                  <a:cs typeface="Arial" panose="020B0604020202020204" pitchFamily="34" charset="0"/>
                  <a:sym typeface="Arial"/>
                </a:rPr>
                <a:t>Examine research and future strategies to help mitigate the allergic march in children</a:t>
              </a:r>
            </a:p>
          </p:txBody>
        </p:sp>
      </p:grpSp>
    </p:spTree>
    <p:extLst>
      <p:ext uri="{BB962C8B-B14F-4D97-AF65-F5344CB8AC3E}">
        <p14:creationId xmlns:p14="http://schemas.microsoft.com/office/powerpoint/2010/main" val="4050765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9135" t="15030" r="2888" b="54545"/>
          <a:stretch/>
        </p:blipFill>
        <p:spPr>
          <a:xfrm>
            <a:off x="1485648" y="1546993"/>
            <a:ext cx="9220703" cy="4039087"/>
          </a:xfrm>
          <a:prstGeom prst="rect">
            <a:avLst/>
          </a:prstGeom>
        </p:spPr>
      </p:pic>
      <p:sp>
        <p:nvSpPr>
          <p:cNvPr id="8" name="Title 1">
            <a:extLst>
              <a:ext uri="{FF2B5EF4-FFF2-40B4-BE49-F238E27FC236}">
                <a16:creationId xmlns:a16="http://schemas.microsoft.com/office/drawing/2014/main" id="{4AF62C1C-3975-446D-B8E9-5C839858479E}"/>
              </a:ext>
            </a:extLst>
          </p:cNvPr>
          <p:cNvSpPr txBox="1">
            <a:spLocks/>
          </p:cNvSpPr>
          <p:nvPr/>
        </p:nvSpPr>
        <p:spPr>
          <a:xfrm>
            <a:off x="911419" y="449016"/>
            <a:ext cx="10691531" cy="1004962"/>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Clr>
                <a:schemeClr val="accent1"/>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The Allergic (atopic) March</a:t>
            </a:r>
          </a:p>
        </p:txBody>
      </p:sp>
      <p:sp>
        <p:nvSpPr>
          <p:cNvPr id="5" name="Text Placeholder 3">
            <a:extLst>
              <a:ext uri="{FF2B5EF4-FFF2-40B4-BE49-F238E27FC236}">
                <a16:creationId xmlns:a16="http://schemas.microsoft.com/office/drawing/2014/main" id="{1E4073F6-7978-474D-B667-8D9C4E03BABD}"/>
              </a:ext>
            </a:extLst>
          </p:cNvPr>
          <p:cNvSpPr txBox="1">
            <a:spLocks/>
          </p:cNvSpPr>
          <p:nvPr/>
        </p:nvSpPr>
        <p:spPr>
          <a:xfrm>
            <a:off x="2550319" y="6129338"/>
            <a:ext cx="8803481" cy="6572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Arial" panose="020B0604020202020204" pitchFamily="34" charset="0"/>
              </a:rPr>
              <a:t>Hill &amp; </a:t>
            </a:r>
            <a:r>
              <a:rPr lang="en-US" sz="1200" dirty="0" err="1">
                <a:cs typeface="Arial" panose="020B0604020202020204" pitchFamily="34" charset="0"/>
              </a:rPr>
              <a:t>Spergel</a:t>
            </a:r>
            <a:r>
              <a:rPr lang="en-US" sz="1200" dirty="0">
                <a:cs typeface="Arial" panose="020B0604020202020204" pitchFamily="34" charset="0"/>
              </a:rPr>
              <a:t>, </a:t>
            </a:r>
            <a:r>
              <a:rPr lang="de-DE" sz="1200" dirty="0">
                <a:cs typeface="Arial" panose="020B0604020202020204" pitchFamily="34" charset="0"/>
              </a:rPr>
              <a:t>Ann Allergy Asthma Immunol 120 (2018) 131–137</a:t>
            </a:r>
            <a:endParaRPr lang="en-US" sz="1200" dirty="0">
              <a:cs typeface="Arial" panose="020B0604020202020204" pitchFamily="34" charset="0"/>
            </a:endParaRPr>
          </a:p>
        </p:txBody>
      </p:sp>
    </p:spTree>
    <p:extLst>
      <p:ext uri="{BB962C8B-B14F-4D97-AF65-F5344CB8AC3E}">
        <p14:creationId xmlns:p14="http://schemas.microsoft.com/office/powerpoint/2010/main" val="40171903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DD057-00C1-954A-BAE8-045CDE53C4B2}"/>
              </a:ext>
            </a:extLst>
          </p:cNvPr>
          <p:cNvSpPr>
            <a:spLocks noGrp="1"/>
          </p:cNvSpPr>
          <p:nvPr>
            <p:ph type="title"/>
          </p:nvPr>
        </p:nvSpPr>
        <p:spPr>
          <a:xfrm>
            <a:off x="838200" y="365125"/>
            <a:ext cx="10515600" cy="1325563"/>
          </a:xfrm>
        </p:spPr>
        <p:txBody>
          <a:bodyPr>
            <a:normAutofit/>
          </a:bodyPr>
          <a:lstStyle/>
          <a:p>
            <a:r>
              <a:rPr lang="en-US" dirty="0"/>
              <a:t>Longitudinal Cohort Studies Support the March Model</a:t>
            </a:r>
          </a:p>
        </p:txBody>
      </p:sp>
      <p:sp>
        <p:nvSpPr>
          <p:cNvPr id="16" name="Content Placeholder 15">
            <a:extLst>
              <a:ext uri="{FF2B5EF4-FFF2-40B4-BE49-F238E27FC236}">
                <a16:creationId xmlns:a16="http://schemas.microsoft.com/office/drawing/2014/main" id="{1BC1123E-A926-D14F-852B-5D19C038AE2E}"/>
              </a:ext>
            </a:extLst>
          </p:cNvPr>
          <p:cNvSpPr>
            <a:spLocks noGrp="1"/>
          </p:cNvSpPr>
          <p:nvPr>
            <p:ph idx="1"/>
          </p:nvPr>
        </p:nvSpPr>
        <p:spPr>
          <a:xfrm>
            <a:off x="786608" y="1825626"/>
            <a:ext cx="4649788" cy="1410494"/>
          </a:xfrm>
          <a:solidFill>
            <a:schemeClr val="bg1"/>
          </a:solidFill>
          <a:ln>
            <a:solidFill>
              <a:schemeClr val="tx1"/>
            </a:solidFill>
          </a:ln>
        </p:spPr>
        <p:txBody>
          <a:bodyPr>
            <a:normAutofit fontScale="85000" lnSpcReduction="10000"/>
          </a:bodyPr>
          <a:lstStyle/>
          <a:p>
            <a:r>
              <a:rPr lang="en-US" dirty="0">
                <a:ea typeface="Arial"/>
                <a:cs typeface="Arial" panose="020B0604020202020204" pitchFamily="34" charset="0"/>
                <a:sym typeface="Arial"/>
              </a:rPr>
              <a:t>Initially defined by population-level studies of disease incidence</a:t>
            </a:r>
          </a:p>
          <a:p>
            <a:r>
              <a:rPr lang="en-US" dirty="0">
                <a:ea typeface="Arial"/>
                <a:cs typeface="Arial" panose="020B0604020202020204" pitchFamily="34" charset="0"/>
                <a:sym typeface="Arial"/>
              </a:rPr>
              <a:t>Now supported by numerous longitudinal cohort studies</a:t>
            </a:r>
          </a:p>
          <a:p>
            <a:pPr marL="0" indent="0">
              <a:buNone/>
            </a:pPr>
            <a:endParaRPr lang="en-US" dirty="0">
              <a:solidFill>
                <a:srgbClr val="000000"/>
              </a:solidFill>
              <a:ea typeface="Arial"/>
              <a:cs typeface="Arial" panose="020B0604020202020204" pitchFamily="34" charset="0"/>
              <a:sym typeface="Arial"/>
            </a:endParaRPr>
          </a:p>
          <a:p>
            <a:endParaRPr lang="en-US" dirty="0"/>
          </a:p>
        </p:txBody>
      </p:sp>
      <p:sp>
        <p:nvSpPr>
          <p:cNvPr id="4" name="Text Placeholder 3">
            <a:extLst>
              <a:ext uri="{FF2B5EF4-FFF2-40B4-BE49-F238E27FC236}">
                <a16:creationId xmlns:a16="http://schemas.microsoft.com/office/drawing/2014/main" id="{29C7361B-C63B-C24F-AE10-B14DAF97D1D6}"/>
              </a:ext>
            </a:extLst>
          </p:cNvPr>
          <p:cNvSpPr>
            <a:spLocks noGrp="1"/>
          </p:cNvSpPr>
          <p:nvPr>
            <p:ph type="body" sz="quarter" idx="10"/>
          </p:nvPr>
        </p:nvSpPr>
        <p:spPr>
          <a:xfrm>
            <a:off x="2550319" y="6129338"/>
            <a:ext cx="8803481" cy="657224"/>
          </a:xfrm>
        </p:spPr>
        <p:txBody>
          <a:bodyPr/>
          <a:lstStyle/>
          <a:p>
            <a:r>
              <a:rPr lang="en-US" dirty="0"/>
              <a:t>Hill DA et al. </a:t>
            </a:r>
            <a:r>
              <a:rPr lang="en-US" i="1" dirty="0"/>
              <a:t>J Allergy Clin Immunol </a:t>
            </a:r>
            <a:r>
              <a:rPr lang="en-US" i="1" dirty="0" err="1"/>
              <a:t>Pract</a:t>
            </a:r>
            <a:r>
              <a:rPr lang="en-US" dirty="0"/>
              <a:t>. 2018;6(5):1528-1533.</a:t>
            </a:r>
          </a:p>
        </p:txBody>
      </p:sp>
      <p:graphicFrame>
        <p:nvGraphicFramePr>
          <p:cNvPr id="5" name="Chart 4">
            <a:extLst>
              <a:ext uri="{FF2B5EF4-FFF2-40B4-BE49-F238E27FC236}">
                <a16:creationId xmlns:a16="http://schemas.microsoft.com/office/drawing/2014/main" id="{939BC05D-86DE-9F4B-8715-229DDFB38F73}"/>
              </a:ext>
            </a:extLst>
          </p:cNvPr>
          <p:cNvGraphicFramePr/>
          <p:nvPr/>
        </p:nvGraphicFramePr>
        <p:xfrm>
          <a:off x="786608" y="3348567"/>
          <a:ext cx="4649788" cy="26021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Table 16">
            <a:extLst>
              <a:ext uri="{FF2B5EF4-FFF2-40B4-BE49-F238E27FC236}">
                <a16:creationId xmlns:a16="http://schemas.microsoft.com/office/drawing/2014/main" id="{818F089A-DADD-A343-A104-F5F6B103E084}"/>
              </a:ext>
            </a:extLst>
          </p:cNvPr>
          <p:cNvGraphicFramePr>
            <a:graphicFrameLocks noGrp="1"/>
          </p:cNvGraphicFramePr>
          <p:nvPr/>
        </p:nvGraphicFramePr>
        <p:xfrm>
          <a:off x="6096000" y="1373008"/>
          <a:ext cx="5562600" cy="1399023"/>
        </p:xfrm>
        <a:graphic>
          <a:graphicData uri="http://schemas.openxmlformats.org/drawingml/2006/table">
            <a:tbl>
              <a:tblPr firstRow="1" bandRow="1">
                <a:tableStyleId>{F5AB1C69-6EDB-4FF4-983F-18BD219EF322}</a:tableStyleId>
              </a:tblPr>
              <a:tblGrid>
                <a:gridCol w="269107">
                  <a:extLst>
                    <a:ext uri="{9D8B030D-6E8A-4147-A177-3AD203B41FA5}">
                      <a16:colId xmlns:a16="http://schemas.microsoft.com/office/drawing/2014/main" val="1215350873"/>
                    </a:ext>
                  </a:extLst>
                </a:gridCol>
                <a:gridCol w="1063611">
                  <a:extLst>
                    <a:ext uri="{9D8B030D-6E8A-4147-A177-3AD203B41FA5}">
                      <a16:colId xmlns:a16="http://schemas.microsoft.com/office/drawing/2014/main" val="2039885710"/>
                    </a:ext>
                  </a:extLst>
                </a:gridCol>
                <a:gridCol w="1371162">
                  <a:extLst>
                    <a:ext uri="{9D8B030D-6E8A-4147-A177-3AD203B41FA5}">
                      <a16:colId xmlns:a16="http://schemas.microsoft.com/office/drawing/2014/main" val="3329694400"/>
                    </a:ext>
                  </a:extLst>
                </a:gridCol>
                <a:gridCol w="1499307">
                  <a:extLst>
                    <a:ext uri="{9D8B030D-6E8A-4147-A177-3AD203B41FA5}">
                      <a16:colId xmlns:a16="http://schemas.microsoft.com/office/drawing/2014/main" val="2135352938"/>
                    </a:ext>
                  </a:extLst>
                </a:gridCol>
                <a:gridCol w="1359413">
                  <a:extLst>
                    <a:ext uri="{9D8B030D-6E8A-4147-A177-3AD203B41FA5}">
                      <a16:colId xmlns:a16="http://schemas.microsoft.com/office/drawing/2014/main" val="3756741797"/>
                    </a:ext>
                  </a:extLst>
                </a:gridCol>
              </a:tblGrid>
              <a:tr h="217325">
                <a:tc gridSpan="5">
                  <a:txBody>
                    <a:bodyPr/>
                    <a:lstStyle/>
                    <a:p>
                      <a:pPr marL="0" marR="0" algn="ctr">
                        <a:lnSpc>
                          <a:spcPct val="107000"/>
                        </a:lnSpc>
                        <a:spcBef>
                          <a:spcPts val="0"/>
                        </a:spcBef>
                        <a:spcAft>
                          <a:spcPts val="0"/>
                        </a:spcAft>
                      </a:pPr>
                      <a:r>
                        <a:rPr lang="en-US" sz="1300" dirty="0">
                          <a:solidFill>
                            <a:schemeClr val="bg1"/>
                          </a:solidFill>
                          <a:effectLst/>
                        </a:rPr>
                        <a:t>Longitudinal Studies of Disease Associations</a:t>
                      </a:r>
                      <a:endParaRPr lang="en-US" sz="13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363265"/>
                  </a:ext>
                </a:extLst>
              </a:tr>
              <a:tr h="212634">
                <a:tc>
                  <a:txBody>
                    <a:bodyPr/>
                    <a:lstStyle/>
                    <a:p>
                      <a:pPr algn="ctr">
                        <a:lnSpc>
                          <a:spcPct val="107000"/>
                        </a:lnSpc>
                      </a:pPr>
                      <a:endParaRPr lang="en-US" sz="1300" dirty="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4">
                  <a:txBody>
                    <a:bodyPr/>
                    <a:lstStyle/>
                    <a:p>
                      <a:pPr marL="71755" marR="0" algn="ctr">
                        <a:lnSpc>
                          <a:spcPct val="107000"/>
                        </a:lnSpc>
                        <a:spcBef>
                          <a:spcPts val="0"/>
                        </a:spcBef>
                        <a:spcAft>
                          <a:spcPts val="0"/>
                        </a:spcAft>
                      </a:pPr>
                      <a:r>
                        <a:rPr lang="en-US" sz="1300" b="1" dirty="0">
                          <a:solidFill>
                            <a:schemeClr val="tx1"/>
                          </a:solidFill>
                          <a:effectLst/>
                        </a:rPr>
                        <a:t>2° Allergy</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1353369"/>
                  </a:ext>
                </a:extLst>
              </a:tr>
              <a:tr h="331162">
                <a:tc rowSpan="4">
                  <a:txBody>
                    <a:bodyPr/>
                    <a:lstStyle/>
                    <a:p>
                      <a:pPr marL="71755" marR="0" algn="ctr">
                        <a:lnSpc>
                          <a:spcPct val="107000"/>
                        </a:lnSpc>
                        <a:spcBef>
                          <a:spcPts val="0"/>
                        </a:spcBef>
                        <a:spcAft>
                          <a:spcPts val="0"/>
                        </a:spcAft>
                      </a:pPr>
                      <a:r>
                        <a:rPr lang="en-US" sz="1300" b="1" dirty="0">
                          <a:solidFill>
                            <a:schemeClr val="tx1"/>
                          </a:solidFill>
                          <a:effectLst/>
                        </a:rPr>
                        <a:t>1° Allergy</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b="1" u="none" dirty="0">
                          <a:solidFill>
                            <a:schemeClr val="tx1"/>
                          </a:solidFill>
                          <a:effectLst/>
                        </a:rPr>
                        <a:t> </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1" u="none" dirty="0" err="1">
                          <a:solidFill>
                            <a:schemeClr val="tx1"/>
                          </a:solidFill>
                          <a:effectLst/>
                        </a:rPr>
                        <a:t>IgE</a:t>
                      </a:r>
                      <a:r>
                        <a:rPr lang="en-US" sz="1200" b="1" u="none" dirty="0">
                          <a:solidFill>
                            <a:schemeClr val="tx1"/>
                          </a:solidFill>
                          <a:effectLst/>
                        </a:rPr>
                        <a:t>-FA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u="none" dirty="0">
                          <a:solidFill>
                            <a:schemeClr val="tx1"/>
                          </a:solidFill>
                          <a:effectLst/>
                        </a:rPr>
                        <a:t>Asthma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u="none" dirty="0">
                          <a:solidFill>
                            <a:schemeClr val="tx1"/>
                          </a:solidFill>
                          <a:effectLst/>
                        </a:rPr>
                        <a:t>AR</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647326"/>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a:solidFill>
                            <a:schemeClr val="tx1"/>
                          </a:solidFill>
                          <a:effectLst/>
                        </a:rPr>
                        <a:t>AD</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rPr>
                        <a:t>1-4,24,25</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rPr>
                        <a:t>4-13,24</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a:solidFill>
                            <a:schemeClr val="tx1"/>
                          </a:solidFill>
                          <a:effectLst/>
                        </a:rPr>
                        <a:t>4,11,13,24,25</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6741885"/>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err="1">
                          <a:solidFill>
                            <a:schemeClr val="tx1"/>
                          </a:solidFill>
                          <a:effectLst/>
                        </a:rPr>
                        <a:t>IgE</a:t>
                      </a:r>
                      <a:r>
                        <a:rPr lang="en-US" sz="1200" b="1" u="none" dirty="0">
                          <a:solidFill>
                            <a:schemeClr val="tx1"/>
                          </a:solidFill>
                          <a:effectLst/>
                        </a:rPr>
                        <a:t>-FA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dirty="0">
                          <a:solidFill>
                            <a:schemeClr val="tx1"/>
                          </a:solidFill>
                          <a:effectLst/>
                        </a:rPr>
                        <a:t> -</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rPr>
                        <a:t>3,14-19,24</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a:solidFill>
                            <a:schemeClr val="tx1"/>
                          </a:solidFill>
                          <a:effectLst/>
                        </a:rPr>
                        <a:t>4,14,17,19,24</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2365674"/>
                  </a:ext>
                </a:extLst>
              </a:tr>
              <a:tr h="212634">
                <a:tc vMerge="1">
                  <a:txBody>
                    <a:bodyPr/>
                    <a:lstStyle/>
                    <a:p>
                      <a:endParaRPr lang="en-US"/>
                    </a:p>
                  </a:txBody>
                  <a:tcPr/>
                </a:tc>
                <a:tc>
                  <a:txBody>
                    <a:bodyPr/>
                    <a:lstStyle/>
                    <a:p>
                      <a:pPr marL="0" marR="0" algn="ctr">
                        <a:lnSpc>
                          <a:spcPct val="107000"/>
                        </a:lnSpc>
                        <a:spcBef>
                          <a:spcPts val="0"/>
                        </a:spcBef>
                        <a:spcAft>
                          <a:spcPts val="0"/>
                        </a:spcAft>
                      </a:pPr>
                      <a:r>
                        <a:rPr lang="en-US" sz="1200" b="1" u="none" dirty="0">
                          <a:solidFill>
                            <a:schemeClr val="tx1"/>
                          </a:solidFill>
                          <a:effectLst/>
                        </a:rPr>
                        <a:t>Asthma</a:t>
                      </a:r>
                      <a:endParaRPr lang="en-US"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8E9"/>
                    </a:solidFill>
                  </a:tcPr>
                </a:tc>
                <a:tc>
                  <a:txBody>
                    <a:bodyPr/>
                    <a:lstStyle/>
                    <a:p>
                      <a:pPr marL="0" marR="0" algn="ctr">
                        <a:lnSpc>
                          <a:spcPct val="107000"/>
                        </a:lnSpc>
                        <a:spcBef>
                          <a:spcPts val="0"/>
                        </a:spcBef>
                        <a:spcAft>
                          <a:spcPts val="0"/>
                        </a:spcAft>
                      </a:pPr>
                      <a:r>
                        <a:rPr lang="en-US" sz="1200" baseline="0">
                          <a:solidFill>
                            <a:schemeClr val="tx1"/>
                          </a:solidFill>
                          <a:effectLst/>
                        </a:rPr>
                        <a:t> -</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rPr>
                        <a:t>-</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aseline="0" dirty="0">
                          <a:solidFill>
                            <a:schemeClr val="tx1"/>
                          </a:solidFill>
                          <a:effectLst/>
                        </a:rPr>
                        <a:t>12,20-24</a:t>
                      </a:r>
                      <a:endParaRPr lang="en-US" sz="12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7587259"/>
                  </a:ext>
                </a:extLst>
              </a:tr>
            </a:tbl>
          </a:graphicData>
        </a:graphic>
      </p:graphicFrame>
      <p:sp>
        <p:nvSpPr>
          <p:cNvPr id="18" name="Rectangle 17">
            <a:extLst>
              <a:ext uri="{FF2B5EF4-FFF2-40B4-BE49-F238E27FC236}">
                <a16:creationId xmlns:a16="http://schemas.microsoft.com/office/drawing/2014/main" id="{19951BB9-ADFB-044A-861C-08936DECC524}"/>
              </a:ext>
            </a:extLst>
          </p:cNvPr>
          <p:cNvSpPr/>
          <p:nvPr/>
        </p:nvSpPr>
        <p:spPr>
          <a:xfrm>
            <a:off x="6096001" y="2857755"/>
            <a:ext cx="5562600" cy="3092989"/>
          </a:xfrm>
          <a:prstGeom prst="rect">
            <a:avLst/>
          </a:prstGeom>
          <a:solidFill>
            <a:schemeClr val="bg1"/>
          </a:solidFill>
          <a:ln>
            <a:solidFill>
              <a:schemeClr val="tx1"/>
            </a:solidFill>
          </a:ln>
        </p:spPr>
        <p:txBody>
          <a:bodyPr wrap="square" numCol="2">
            <a:noAutofit/>
          </a:bodyPr>
          <a:lstStyle/>
          <a:p>
            <a:pPr marL="342900" lvl="0" indent="-342900">
              <a:buFont typeface="+mj-lt"/>
              <a:buAutoNum type="arabicPeriod"/>
            </a:pPr>
            <a:r>
              <a:rPr lang="en-US" sz="900" dirty="0"/>
              <a:t>Lack G et al. </a:t>
            </a:r>
            <a:r>
              <a:rPr lang="en-US" sz="900" i="1" dirty="0"/>
              <a:t>N </a:t>
            </a:r>
            <a:r>
              <a:rPr lang="en-US" sz="900" i="1" dirty="0" err="1"/>
              <a:t>Engl</a:t>
            </a:r>
            <a:r>
              <a:rPr lang="en-US" sz="900" i="1" dirty="0"/>
              <a:t> J Med</a:t>
            </a:r>
            <a:r>
              <a:rPr lang="en-US" sz="900" dirty="0"/>
              <a:t>. 2003;348(11):977-85</a:t>
            </a:r>
          </a:p>
          <a:p>
            <a:pPr marL="342900" lvl="0" indent="-342900">
              <a:buFont typeface="+mj-lt"/>
              <a:buAutoNum type="arabicPeriod"/>
            </a:pPr>
            <a:r>
              <a:rPr lang="en-US" sz="900" dirty="0" err="1"/>
              <a:t>Tsakok</a:t>
            </a:r>
            <a:r>
              <a:rPr lang="en-US" sz="900" dirty="0"/>
              <a:t> T et al. </a:t>
            </a:r>
            <a:r>
              <a:rPr lang="en-US" sz="900" i="1" dirty="0"/>
              <a:t>J Allergy Clin Immunol</a:t>
            </a:r>
            <a:r>
              <a:rPr lang="en-US" sz="900" dirty="0"/>
              <a:t>. 2016;137(4):1071-8</a:t>
            </a:r>
          </a:p>
          <a:p>
            <a:pPr marL="342900" lvl="0" indent="-342900">
              <a:buFont typeface="+mj-lt"/>
              <a:buAutoNum type="arabicPeriod"/>
            </a:pPr>
            <a:r>
              <a:rPr lang="en-US" sz="900" dirty="0"/>
              <a:t>Tran MM et al. </a:t>
            </a:r>
            <a:r>
              <a:rPr lang="en-US" sz="900" i="1" dirty="0"/>
              <a:t>J Allergy Clin Immunol.</a:t>
            </a:r>
            <a:r>
              <a:rPr lang="en-US" sz="900" dirty="0"/>
              <a:t> 2018;141(2):601-607.e8</a:t>
            </a:r>
          </a:p>
          <a:p>
            <a:pPr marL="342900" lvl="0" indent="-342900">
              <a:buFont typeface="+mj-lt"/>
              <a:buAutoNum type="arabicPeriod"/>
            </a:pPr>
            <a:r>
              <a:rPr lang="en-US" sz="900" dirty="0"/>
              <a:t>Gustafsson D et al. </a:t>
            </a:r>
            <a:r>
              <a:rPr lang="en-US" sz="900" i="1" dirty="0"/>
              <a:t>Allergy</a:t>
            </a:r>
            <a:r>
              <a:rPr lang="en-US" sz="900" dirty="0"/>
              <a:t>. 2000;55(3):240-5</a:t>
            </a:r>
          </a:p>
          <a:p>
            <a:pPr marL="342900" lvl="0" indent="-342900">
              <a:buFont typeface="+mj-lt"/>
              <a:buAutoNum type="arabicPeriod"/>
            </a:pPr>
            <a:r>
              <a:rPr lang="en-US" sz="900" dirty="0"/>
              <a:t>Martinez FD et al. </a:t>
            </a:r>
            <a:r>
              <a:rPr lang="en-US" sz="900" i="1" dirty="0"/>
              <a:t>N </a:t>
            </a:r>
            <a:r>
              <a:rPr lang="en-US" sz="900" i="1" dirty="0" err="1"/>
              <a:t>Engl</a:t>
            </a:r>
            <a:r>
              <a:rPr lang="en-US" sz="900" i="1" dirty="0"/>
              <a:t> J Med</a:t>
            </a:r>
            <a:r>
              <a:rPr lang="en-US" sz="900" dirty="0"/>
              <a:t>. 1995;332(3):133-8</a:t>
            </a:r>
          </a:p>
          <a:p>
            <a:pPr marL="342900" lvl="0" indent="-342900">
              <a:buFont typeface="+mj-lt"/>
              <a:buAutoNum type="arabicPeriod"/>
            </a:pPr>
            <a:r>
              <a:rPr lang="en-US" sz="900" dirty="0"/>
              <a:t>Strachan DP et al. </a:t>
            </a:r>
            <a:r>
              <a:rPr lang="en-US" sz="900" i="1" dirty="0"/>
              <a:t>BMJ</a:t>
            </a:r>
            <a:r>
              <a:rPr lang="en-US" sz="900" dirty="0"/>
              <a:t>. 1996;312(7040):1195-9</a:t>
            </a:r>
          </a:p>
          <a:p>
            <a:pPr marL="342900" lvl="0" indent="-342900">
              <a:buFont typeface="+mj-lt"/>
              <a:buAutoNum type="arabicPeriod"/>
            </a:pPr>
            <a:r>
              <a:rPr lang="en-US" sz="900" dirty="0"/>
              <a:t>Stern DA et al. </a:t>
            </a:r>
            <a:r>
              <a:rPr lang="en-US" sz="900" i="1" dirty="0"/>
              <a:t>Lancet</a:t>
            </a:r>
            <a:r>
              <a:rPr lang="en-US" sz="900" dirty="0"/>
              <a:t>. 2008;372(9643):1058-64</a:t>
            </a:r>
          </a:p>
          <a:p>
            <a:pPr marL="342900" lvl="0" indent="-342900">
              <a:buFont typeface="+mj-lt"/>
              <a:buAutoNum type="arabicPeriod"/>
            </a:pPr>
            <a:r>
              <a:rPr lang="en-US" sz="900" dirty="0"/>
              <a:t>Rasmussen F et al. </a:t>
            </a:r>
            <a:r>
              <a:rPr lang="en-US" sz="900" i="1" dirty="0"/>
              <a:t>J Allergy Clin Immunol</a:t>
            </a:r>
            <a:r>
              <a:rPr lang="en-US" sz="900" dirty="0"/>
              <a:t>. 2002;110(2):220-7</a:t>
            </a:r>
          </a:p>
          <a:p>
            <a:pPr marL="342900" lvl="0" indent="-342900">
              <a:buFont typeface="+mj-lt"/>
              <a:buAutoNum type="arabicPeriod"/>
            </a:pPr>
            <a:r>
              <a:rPr lang="en-US" sz="900" dirty="0" err="1"/>
              <a:t>Illi</a:t>
            </a:r>
            <a:r>
              <a:rPr lang="en-US" sz="900" dirty="0"/>
              <a:t> S et al. </a:t>
            </a:r>
            <a:r>
              <a:rPr lang="en-US" sz="900" i="1" dirty="0"/>
              <a:t>J Allergy Clin Immunol</a:t>
            </a:r>
            <a:r>
              <a:rPr lang="en-US" sz="900" dirty="0"/>
              <a:t>. 2004;113(5):925-31</a:t>
            </a:r>
          </a:p>
          <a:p>
            <a:pPr marL="342900" lvl="0" indent="-342900">
              <a:buFont typeface="+mj-lt"/>
              <a:buAutoNum type="arabicPeriod"/>
            </a:pPr>
            <a:r>
              <a:rPr lang="en-US" sz="900" dirty="0" err="1"/>
              <a:t>Matricardi</a:t>
            </a:r>
            <a:r>
              <a:rPr lang="en-US" sz="900" dirty="0"/>
              <a:t> PM et al. </a:t>
            </a:r>
            <a:r>
              <a:rPr lang="en-US" sz="900" i="1" dirty="0"/>
              <a:t>Eur Respir J</a:t>
            </a:r>
            <a:r>
              <a:rPr lang="en-US" sz="900" dirty="0"/>
              <a:t>. 2008;32(3):585-92</a:t>
            </a:r>
          </a:p>
          <a:p>
            <a:pPr marL="342900" lvl="0" indent="-342900">
              <a:buFont typeface="+mj-lt"/>
              <a:buAutoNum type="arabicPeriod"/>
            </a:pPr>
            <a:r>
              <a:rPr lang="en-US" sz="900" dirty="0"/>
              <a:t>Shen CY et al. </a:t>
            </a:r>
            <a:r>
              <a:rPr lang="en-US" sz="900" i="1" dirty="0"/>
              <a:t>Allergy Asthma Proc. </a:t>
            </a:r>
            <a:r>
              <a:rPr lang="en-US" sz="900" dirty="0"/>
              <a:t>2013;34(1):78-83</a:t>
            </a:r>
          </a:p>
          <a:p>
            <a:pPr marL="342900" lvl="0" indent="-342900">
              <a:buFont typeface="+mj-lt"/>
              <a:buAutoNum type="arabicPeriod"/>
            </a:pPr>
            <a:r>
              <a:rPr lang="en-US" sz="900" dirty="0"/>
              <a:t>Gough H et al. </a:t>
            </a:r>
            <a:r>
              <a:rPr lang="en-US" sz="900" i="1" dirty="0" err="1"/>
              <a:t>Pediatr</a:t>
            </a:r>
            <a:r>
              <a:rPr lang="en-US" sz="900" i="1" dirty="0"/>
              <a:t> Allergy Immunol</a:t>
            </a:r>
            <a:r>
              <a:rPr lang="en-US" sz="900" dirty="0"/>
              <a:t>. 2015;26(5):431-7</a:t>
            </a:r>
          </a:p>
          <a:p>
            <a:pPr marL="342900" lvl="0" indent="-342900">
              <a:buFont typeface="+mj-lt"/>
              <a:buAutoNum type="arabicPeriod"/>
            </a:pPr>
            <a:r>
              <a:rPr lang="en-US" sz="900" dirty="0"/>
              <a:t>Lowe AJ et al. </a:t>
            </a:r>
            <a:r>
              <a:rPr lang="en-US" sz="900" i="1" dirty="0" err="1"/>
              <a:t>Pediatr</a:t>
            </a:r>
            <a:r>
              <a:rPr lang="en-US" sz="900" i="1" dirty="0"/>
              <a:t> Allergy Immunol.</a:t>
            </a:r>
            <a:r>
              <a:rPr lang="en-US" sz="900" dirty="0"/>
              <a:t> 2017;28(4):384-90</a:t>
            </a:r>
          </a:p>
          <a:p>
            <a:pPr marL="342900" lvl="0" indent="-279400">
              <a:buFont typeface="+mj-lt"/>
              <a:buAutoNum type="arabicPeriod"/>
            </a:pPr>
            <a:r>
              <a:rPr lang="en-US" sz="900" dirty="0" err="1"/>
              <a:t>Kulig</a:t>
            </a:r>
            <a:r>
              <a:rPr lang="en-US" sz="900" dirty="0"/>
              <a:t> M et al. </a:t>
            </a:r>
            <a:r>
              <a:rPr lang="en-US" sz="900" i="1" dirty="0" err="1"/>
              <a:t>Pediatr</a:t>
            </a:r>
            <a:r>
              <a:rPr lang="en-US" sz="900" i="1" dirty="0"/>
              <a:t> Allergy Immunol</a:t>
            </a:r>
            <a:r>
              <a:rPr lang="en-US" sz="900" dirty="0"/>
              <a:t>. 1998;9(2):61-7</a:t>
            </a:r>
          </a:p>
          <a:p>
            <a:pPr marL="342900" lvl="0" indent="-279400">
              <a:buFont typeface="+mj-lt"/>
              <a:buAutoNum type="arabicPeriod"/>
            </a:pPr>
            <a:r>
              <a:rPr lang="en-US" sz="900" dirty="0" err="1"/>
              <a:t>Kjaer</a:t>
            </a:r>
            <a:r>
              <a:rPr lang="en-US" sz="900" dirty="0"/>
              <a:t> HF et al. </a:t>
            </a:r>
            <a:r>
              <a:rPr lang="en-US" sz="900" i="1" dirty="0" err="1"/>
              <a:t>Pediatr</a:t>
            </a:r>
            <a:r>
              <a:rPr lang="en-US" sz="900" i="1" dirty="0"/>
              <a:t> Allergy Immunol</a:t>
            </a:r>
            <a:r>
              <a:rPr lang="en-US" sz="900" dirty="0"/>
              <a:t>. 2009;20(8):726-34</a:t>
            </a:r>
          </a:p>
          <a:p>
            <a:pPr marL="342900" lvl="0" indent="-279400">
              <a:buFont typeface="+mj-lt"/>
              <a:buAutoNum type="arabicPeriod"/>
            </a:pPr>
            <a:r>
              <a:rPr lang="en-US" sz="900" dirty="0" err="1"/>
              <a:t>Brockow</a:t>
            </a:r>
            <a:r>
              <a:rPr lang="en-US" sz="900" dirty="0"/>
              <a:t> I et al. </a:t>
            </a:r>
            <a:r>
              <a:rPr lang="en-US" sz="900" i="1" dirty="0"/>
              <a:t>J </a:t>
            </a:r>
            <a:r>
              <a:rPr lang="en-US" sz="900" i="1" dirty="0" err="1"/>
              <a:t>Investig</a:t>
            </a:r>
            <a:r>
              <a:rPr lang="en-US" sz="900" i="1" dirty="0"/>
              <a:t> </a:t>
            </a:r>
            <a:r>
              <a:rPr lang="en-US" sz="900" i="1" dirty="0" err="1"/>
              <a:t>Allergol</a:t>
            </a:r>
            <a:r>
              <a:rPr lang="en-US" sz="900" i="1" dirty="0"/>
              <a:t> Clin Immunol</a:t>
            </a:r>
            <a:r>
              <a:rPr lang="en-US" sz="900" dirty="0"/>
              <a:t>. 2009;19(3):180-7</a:t>
            </a:r>
          </a:p>
          <a:p>
            <a:pPr marL="342900" lvl="0" indent="-279400">
              <a:buFont typeface="+mj-lt"/>
              <a:buAutoNum type="arabicPeriod"/>
            </a:pPr>
            <a:r>
              <a:rPr lang="en-US" sz="900" dirty="0"/>
              <a:t>Hill DA et al. </a:t>
            </a:r>
            <a:r>
              <a:rPr lang="en-US" sz="900" i="1" dirty="0"/>
              <a:t>BMC </a:t>
            </a:r>
            <a:r>
              <a:rPr lang="en-US" sz="900" i="1" dirty="0" err="1"/>
              <a:t>Pediatr</a:t>
            </a:r>
            <a:r>
              <a:rPr lang="en-US" sz="900" dirty="0"/>
              <a:t>. 2016;16:133</a:t>
            </a:r>
          </a:p>
          <a:p>
            <a:pPr marL="342900" lvl="0" indent="-279400">
              <a:buFont typeface="+mj-lt"/>
              <a:buAutoNum type="arabicPeriod"/>
            </a:pPr>
            <a:r>
              <a:rPr lang="en-US" sz="900" dirty="0" err="1"/>
              <a:t>Bekkers</a:t>
            </a:r>
            <a:r>
              <a:rPr lang="en-US" sz="900" dirty="0"/>
              <a:t> MB et al. </a:t>
            </a:r>
            <a:r>
              <a:rPr lang="en-US" sz="900" i="1" dirty="0"/>
              <a:t>J Allergy Clin Immunol</a:t>
            </a:r>
            <a:r>
              <a:rPr lang="en-US" sz="900" dirty="0"/>
              <a:t>. 2013;132(6):1427-8</a:t>
            </a:r>
          </a:p>
          <a:p>
            <a:pPr marL="342900" lvl="0" indent="-279400">
              <a:buFont typeface="+mj-lt"/>
              <a:buAutoNum type="arabicPeriod"/>
            </a:pPr>
            <a:r>
              <a:rPr lang="en-US" sz="900" dirty="0"/>
              <a:t>Chiu CY et al. </a:t>
            </a:r>
            <a:r>
              <a:rPr lang="en-US" sz="900" i="1" dirty="0" err="1"/>
              <a:t>PLoS</a:t>
            </a:r>
            <a:r>
              <a:rPr lang="en-US" sz="900" i="1" dirty="0"/>
              <a:t> One</a:t>
            </a:r>
            <a:r>
              <a:rPr lang="en-US" sz="900" dirty="0"/>
              <a:t>. 2014;9(7):e102809</a:t>
            </a:r>
          </a:p>
          <a:p>
            <a:pPr marL="342900" lvl="0" indent="-279400">
              <a:buFont typeface="+mj-lt"/>
              <a:buAutoNum type="arabicPeriod"/>
            </a:pPr>
            <a:r>
              <a:rPr lang="en-US" sz="900" dirty="0" err="1"/>
              <a:t>Leynaert</a:t>
            </a:r>
            <a:r>
              <a:rPr lang="en-US" sz="900" dirty="0"/>
              <a:t> B et al. </a:t>
            </a:r>
            <a:r>
              <a:rPr lang="en-US" sz="900" i="1" dirty="0"/>
              <a:t>J Allergy Clin Immunol</a:t>
            </a:r>
            <a:r>
              <a:rPr lang="en-US" sz="900" dirty="0"/>
              <a:t>. 2004;113(1):86-93</a:t>
            </a:r>
          </a:p>
          <a:p>
            <a:pPr marL="342900" lvl="0" indent="-279400">
              <a:buFont typeface="+mj-lt"/>
              <a:buAutoNum type="arabicPeriod"/>
            </a:pPr>
            <a:r>
              <a:rPr lang="en-US" sz="900" dirty="0"/>
              <a:t>Ponte et al. </a:t>
            </a:r>
            <a:r>
              <a:rPr lang="en-US" sz="900" i="1" dirty="0"/>
              <a:t>Allergy</a:t>
            </a:r>
            <a:r>
              <a:rPr lang="en-US" sz="900" dirty="0"/>
              <a:t>. 2008;63(5):564-9</a:t>
            </a:r>
          </a:p>
          <a:p>
            <a:pPr marL="342900" lvl="0" indent="-279400">
              <a:buFont typeface="+mj-lt"/>
              <a:buAutoNum type="arabicPeriod"/>
            </a:pPr>
            <a:r>
              <a:rPr lang="en-US" sz="900" dirty="0" err="1"/>
              <a:t>Hamouda</a:t>
            </a:r>
            <a:r>
              <a:rPr lang="en-US" sz="900" dirty="0"/>
              <a:t> S et al. </a:t>
            </a:r>
            <a:r>
              <a:rPr lang="en-US" sz="900" i="1" dirty="0"/>
              <a:t>Clin Exp Allergy</a:t>
            </a:r>
            <a:r>
              <a:rPr lang="en-US" sz="900" dirty="0"/>
              <a:t>. 2008;38(5):761-6</a:t>
            </a:r>
          </a:p>
          <a:p>
            <a:pPr marL="342900" lvl="0" indent="-279400">
              <a:buFont typeface="+mj-lt"/>
              <a:buAutoNum type="arabicPeriod"/>
            </a:pPr>
            <a:r>
              <a:rPr lang="en-US" sz="900" dirty="0" err="1"/>
              <a:t>Chawes</a:t>
            </a:r>
            <a:r>
              <a:rPr lang="en-US" sz="900" dirty="0"/>
              <a:t> BLK et al. </a:t>
            </a:r>
            <a:r>
              <a:rPr lang="en-US" sz="900" i="1" dirty="0"/>
              <a:t>J Allergy Clin Immunol</a:t>
            </a:r>
            <a:r>
              <a:rPr lang="en-US" sz="900" dirty="0"/>
              <a:t>. 2010;126(3):567-73.e1-8</a:t>
            </a:r>
          </a:p>
          <a:p>
            <a:pPr marL="342900" lvl="0" indent="-279400">
              <a:buFont typeface="+mj-lt"/>
              <a:buAutoNum type="arabicPeriod"/>
            </a:pPr>
            <a:r>
              <a:rPr lang="en-US" sz="900" dirty="0"/>
              <a:t>Hill DA et al. </a:t>
            </a:r>
            <a:r>
              <a:rPr lang="en-US" sz="900" i="1" dirty="0"/>
              <a:t>J Allergy Clin Immunol </a:t>
            </a:r>
            <a:r>
              <a:rPr lang="en-US" sz="900" i="1" dirty="0" err="1"/>
              <a:t>Pract</a:t>
            </a:r>
            <a:r>
              <a:rPr lang="en-US" sz="900" dirty="0"/>
              <a:t>. 2018;6(5):1528-1533. </a:t>
            </a:r>
          </a:p>
          <a:p>
            <a:pPr marL="342900" lvl="0" indent="-279400">
              <a:buFont typeface="+mj-lt"/>
              <a:buAutoNum type="arabicPeriod"/>
            </a:pPr>
            <a:r>
              <a:rPr lang="en-US" sz="900" dirty="0" err="1"/>
              <a:t>Björkander</a:t>
            </a:r>
            <a:r>
              <a:rPr lang="en-US" sz="900" dirty="0"/>
              <a:t> S et al. </a:t>
            </a:r>
            <a:r>
              <a:rPr lang="en-US" sz="900" i="1" dirty="0" err="1"/>
              <a:t>Immun</a:t>
            </a:r>
            <a:r>
              <a:rPr lang="en-US" sz="900" i="1" dirty="0"/>
              <a:t> </a:t>
            </a:r>
            <a:r>
              <a:rPr lang="en-US" sz="900" i="1" dirty="0" err="1"/>
              <a:t>Inflamm</a:t>
            </a:r>
            <a:r>
              <a:rPr lang="en-US" sz="900" i="1" dirty="0"/>
              <a:t> Dis</a:t>
            </a:r>
            <a:r>
              <a:rPr lang="en-US" sz="900" dirty="0"/>
              <a:t>. 2019;7(3):170-182</a:t>
            </a:r>
          </a:p>
        </p:txBody>
      </p:sp>
    </p:spTree>
    <p:extLst>
      <p:ext uri="{BB962C8B-B14F-4D97-AF65-F5344CB8AC3E}">
        <p14:creationId xmlns:p14="http://schemas.microsoft.com/office/powerpoint/2010/main" val="36910445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5239-20A7-B04B-8010-B86DD53EF099}"/>
              </a:ext>
            </a:extLst>
          </p:cNvPr>
          <p:cNvSpPr>
            <a:spLocks noGrp="1"/>
          </p:cNvSpPr>
          <p:nvPr>
            <p:ph type="title"/>
          </p:nvPr>
        </p:nvSpPr>
        <p:spPr>
          <a:xfrm>
            <a:off x="838200" y="365125"/>
            <a:ext cx="10515600" cy="1325563"/>
          </a:xfrm>
        </p:spPr>
        <p:txBody>
          <a:bodyPr/>
          <a:lstStyle/>
          <a:p>
            <a:r>
              <a:rPr lang="en-US" dirty="0"/>
              <a:t>What Causes the March?</a:t>
            </a:r>
          </a:p>
        </p:txBody>
      </p:sp>
      <p:sp>
        <p:nvSpPr>
          <p:cNvPr id="2" name="Content Placeholder 1"/>
          <p:cNvSpPr>
            <a:spLocks noGrp="1"/>
          </p:cNvSpPr>
          <p:nvPr>
            <p:ph idx="1"/>
          </p:nvPr>
        </p:nvSpPr>
        <p:spPr>
          <a:xfrm>
            <a:off x="1378744" y="1825625"/>
            <a:ext cx="9975056" cy="4125913"/>
          </a:xfrm>
        </p:spPr>
        <p:txBody>
          <a:bodyPr>
            <a:normAutofit/>
          </a:bodyPr>
          <a:lstStyle/>
          <a:p>
            <a:r>
              <a:rPr lang="en-US" sz="3600" dirty="0"/>
              <a:t>Common genetic factors</a:t>
            </a:r>
          </a:p>
          <a:p>
            <a:endParaRPr lang="en-US" sz="3600" dirty="0"/>
          </a:p>
          <a:p>
            <a:r>
              <a:rPr lang="en-US" sz="3600" dirty="0"/>
              <a:t>Common environmental factors</a:t>
            </a:r>
          </a:p>
          <a:p>
            <a:endParaRPr lang="en-US" sz="3600" dirty="0"/>
          </a:p>
          <a:p>
            <a:r>
              <a:rPr lang="en-US" sz="3600" dirty="0"/>
              <a:t>Common type 2 inflammatory pathways</a:t>
            </a:r>
          </a:p>
        </p:txBody>
      </p:sp>
      <p:grpSp>
        <p:nvGrpSpPr>
          <p:cNvPr id="10" name="Group 9">
            <a:extLst>
              <a:ext uri="{FF2B5EF4-FFF2-40B4-BE49-F238E27FC236}">
                <a16:creationId xmlns:a16="http://schemas.microsoft.com/office/drawing/2014/main" id="{98C02F34-41F8-A84E-8BE3-6F02771B9275}"/>
              </a:ext>
            </a:extLst>
          </p:cNvPr>
          <p:cNvGrpSpPr/>
          <p:nvPr/>
        </p:nvGrpSpPr>
        <p:grpSpPr>
          <a:xfrm>
            <a:off x="714374" y="1593056"/>
            <a:ext cx="935832" cy="3457576"/>
            <a:chOff x="714374" y="1593056"/>
            <a:chExt cx="935832" cy="3457576"/>
          </a:xfrm>
        </p:grpSpPr>
        <p:sp>
          <p:nvSpPr>
            <p:cNvPr id="9" name="Oval 8">
              <a:extLst>
                <a:ext uri="{FF2B5EF4-FFF2-40B4-BE49-F238E27FC236}">
                  <a16:creationId xmlns:a16="http://schemas.microsoft.com/office/drawing/2014/main" id="{4024A67A-E18C-EB41-AFE3-2DF9C6525E4B}"/>
                </a:ext>
              </a:extLst>
            </p:cNvPr>
            <p:cNvSpPr/>
            <p:nvPr/>
          </p:nvSpPr>
          <p:spPr>
            <a:xfrm>
              <a:off x="714374" y="1593056"/>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3A7B71-D1D0-164A-BE3A-07105A5D8CBA}"/>
                </a:ext>
              </a:extLst>
            </p:cNvPr>
            <p:cNvSpPr/>
            <p:nvPr/>
          </p:nvSpPr>
          <p:spPr>
            <a:xfrm>
              <a:off x="714374" y="2853928"/>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4236BA-816D-E34C-85D1-6C223DFAE2AC}"/>
                </a:ext>
              </a:extLst>
            </p:cNvPr>
            <p:cNvSpPr/>
            <p:nvPr/>
          </p:nvSpPr>
          <p:spPr>
            <a:xfrm>
              <a:off x="714374" y="4114800"/>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13" name="Graphic 12">
            <a:extLst>
              <a:ext uri="{FF2B5EF4-FFF2-40B4-BE49-F238E27FC236}">
                <a16:creationId xmlns:a16="http://schemas.microsoft.com/office/drawing/2014/main" id="{87047584-B0F7-BA49-9F43-EE4FC4640F6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rot="2700000">
            <a:off x="854039" y="1714862"/>
            <a:ext cx="674361" cy="674361"/>
          </a:xfrm>
          <a:prstGeom prst="rect">
            <a:avLst/>
          </a:prstGeom>
        </p:spPr>
      </p:pic>
      <p:pic>
        <p:nvPicPr>
          <p:cNvPr id="14" name="Graphic 13">
            <a:extLst>
              <a:ext uri="{FF2B5EF4-FFF2-40B4-BE49-F238E27FC236}">
                <a16:creationId xmlns:a16="http://schemas.microsoft.com/office/drawing/2014/main" id="{CF0CF090-85B1-194B-882C-7E64350AFBD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38200" y="2970013"/>
            <a:ext cx="623293" cy="623293"/>
          </a:xfrm>
          <a:prstGeom prst="rect">
            <a:avLst/>
          </a:prstGeom>
        </p:spPr>
      </p:pic>
      <p:grpSp>
        <p:nvGrpSpPr>
          <p:cNvPr id="24" name="Group 23">
            <a:extLst>
              <a:ext uri="{FF2B5EF4-FFF2-40B4-BE49-F238E27FC236}">
                <a16:creationId xmlns:a16="http://schemas.microsoft.com/office/drawing/2014/main" id="{D05473D0-2280-2A4C-8807-C324141E9BED}"/>
              </a:ext>
            </a:extLst>
          </p:cNvPr>
          <p:cNvGrpSpPr/>
          <p:nvPr/>
        </p:nvGrpSpPr>
        <p:grpSpPr>
          <a:xfrm>
            <a:off x="756344" y="4196232"/>
            <a:ext cx="826888" cy="762595"/>
            <a:chOff x="756344" y="4246240"/>
            <a:chExt cx="826888" cy="762595"/>
          </a:xfrm>
        </p:grpSpPr>
        <p:pic>
          <p:nvPicPr>
            <p:cNvPr id="15" name="Graphic 14">
              <a:extLst>
                <a:ext uri="{FF2B5EF4-FFF2-40B4-BE49-F238E27FC236}">
                  <a16:creationId xmlns:a16="http://schemas.microsoft.com/office/drawing/2014/main" id="{BF8E364B-1A93-4D43-9C85-F29C37E0AC8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28849" y="4320001"/>
              <a:ext cx="288144" cy="288144"/>
            </a:xfrm>
            <a:prstGeom prst="rect">
              <a:avLst/>
            </a:prstGeom>
          </p:spPr>
        </p:pic>
        <p:pic>
          <p:nvPicPr>
            <p:cNvPr id="17" name="Graphic 16">
              <a:extLst>
                <a:ext uri="{FF2B5EF4-FFF2-40B4-BE49-F238E27FC236}">
                  <a16:creationId xmlns:a16="http://schemas.microsoft.com/office/drawing/2014/main" id="{3A16534D-EC5E-554B-9500-925607EE511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rot="4400728">
              <a:off x="1153117" y="4580196"/>
              <a:ext cx="288144" cy="288144"/>
            </a:xfrm>
            <a:prstGeom prst="rect">
              <a:avLst/>
            </a:prstGeom>
          </p:spPr>
        </p:pic>
        <p:pic>
          <p:nvPicPr>
            <p:cNvPr id="16" name="Graphic 15">
              <a:extLst>
                <a:ext uri="{FF2B5EF4-FFF2-40B4-BE49-F238E27FC236}">
                  <a16:creationId xmlns:a16="http://schemas.microsoft.com/office/drawing/2014/main" id="{CE82F339-65D6-2F40-BEC0-8FCC20C454E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18784" y="4554780"/>
              <a:ext cx="405145" cy="405145"/>
            </a:xfrm>
            <a:prstGeom prst="rect">
              <a:avLst/>
            </a:prstGeom>
          </p:spPr>
        </p:pic>
        <p:pic>
          <p:nvPicPr>
            <p:cNvPr id="19" name="Graphic 18">
              <a:extLst>
                <a:ext uri="{FF2B5EF4-FFF2-40B4-BE49-F238E27FC236}">
                  <a16:creationId xmlns:a16="http://schemas.microsoft.com/office/drawing/2014/main" id="{F7B5B709-A04E-D541-8EE3-BF52FB5AE32A}"/>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rot="3600000">
              <a:off x="1125966" y="4266757"/>
              <a:ext cx="405145" cy="405145"/>
            </a:xfrm>
            <a:prstGeom prst="rect">
              <a:avLst/>
            </a:prstGeom>
          </p:spPr>
        </p:pic>
        <p:pic>
          <p:nvPicPr>
            <p:cNvPr id="20" name="Graphic 19">
              <a:extLst>
                <a:ext uri="{FF2B5EF4-FFF2-40B4-BE49-F238E27FC236}">
                  <a16:creationId xmlns:a16="http://schemas.microsoft.com/office/drawing/2014/main" id="{925E2959-D500-2845-9A8B-DFEC9FCC85E0}"/>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06387" y="4246240"/>
              <a:ext cx="169663" cy="169663"/>
            </a:xfrm>
            <a:prstGeom prst="rect">
              <a:avLst/>
            </a:prstGeom>
          </p:spPr>
        </p:pic>
        <p:pic>
          <p:nvPicPr>
            <p:cNvPr id="21" name="Graphic 20">
              <a:extLst>
                <a:ext uri="{FF2B5EF4-FFF2-40B4-BE49-F238E27FC236}">
                  <a16:creationId xmlns:a16="http://schemas.microsoft.com/office/drawing/2014/main" id="{E9CCC1B3-6B4F-3D40-82F7-DC1B660CEACE}"/>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756344" y="4453409"/>
              <a:ext cx="169663" cy="169663"/>
            </a:xfrm>
            <a:prstGeom prst="rect">
              <a:avLst/>
            </a:prstGeom>
          </p:spPr>
        </p:pic>
        <p:pic>
          <p:nvPicPr>
            <p:cNvPr id="22" name="Graphic 21">
              <a:extLst>
                <a:ext uri="{FF2B5EF4-FFF2-40B4-BE49-F238E27FC236}">
                  <a16:creationId xmlns:a16="http://schemas.microsoft.com/office/drawing/2014/main" id="{ED79C79D-FD30-D543-A561-38C061A30065}"/>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413569" y="4603428"/>
              <a:ext cx="169663" cy="169663"/>
            </a:xfrm>
            <a:prstGeom prst="rect">
              <a:avLst/>
            </a:prstGeom>
          </p:spPr>
        </p:pic>
        <p:pic>
          <p:nvPicPr>
            <p:cNvPr id="23" name="Graphic 22">
              <a:extLst>
                <a:ext uri="{FF2B5EF4-FFF2-40B4-BE49-F238E27FC236}">
                  <a16:creationId xmlns:a16="http://schemas.microsoft.com/office/drawing/2014/main" id="{635B9A20-E699-EA41-A649-DE0E8859391A}"/>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42107" y="4839172"/>
              <a:ext cx="169663" cy="169663"/>
            </a:xfrm>
            <a:prstGeom prst="rect">
              <a:avLst/>
            </a:prstGeom>
          </p:spPr>
        </p:pic>
      </p:grpSp>
      <p:sp>
        <p:nvSpPr>
          <p:cNvPr id="25" name="Round Diagonal Corner Rectangle 24">
            <a:extLst>
              <a:ext uri="{FF2B5EF4-FFF2-40B4-BE49-F238E27FC236}">
                <a16:creationId xmlns:a16="http://schemas.microsoft.com/office/drawing/2014/main" id="{DB0FD872-770B-594D-9798-5233920DC3A6}"/>
              </a:ext>
            </a:extLst>
          </p:cNvPr>
          <p:cNvSpPr/>
          <p:nvPr/>
        </p:nvSpPr>
        <p:spPr>
          <a:xfrm>
            <a:off x="578644" y="1421606"/>
            <a:ext cx="9636919"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481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3815861-F220-B44C-B6C1-A84F82FD0CFD}"/>
              </a:ext>
            </a:extLst>
          </p:cNvPr>
          <p:cNvSpPr/>
          <p:nvPr/>
        </p:nvSpPr>
        <p:spPr>
          <a:xfrm>
            <a:off x="215413" y="1535989"/>
            <a:ext cx="5508888" cy="4260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838200" y="365125"/>
            <a:ext cx="10515600" cy="1325563"/>
          </a:xfrm>
        </p:spPr>
        <p:txBody>
          <a:bodyPr/>
          <a:lstStyle/>
          <a:p>
            <a:r>
              <a:rPr lang="en-US" dirty="0"/>
              <a:t>Common Genetic Factors</a:t>
            </a:r>
          </a:p>
        </p:txBody>
      </p:sp>
      <p:sp>
        <p:nvSpPr>
          <p:cNvPr id="4" name="Text Placeholder 3">
            <a:extLst>
              <a:ext uri="{FF2B5EF4-FFF2-40B4-BE49-F238E27FC236}">
                <a16:creationId xmlns:a16="http://schemas.microsoft.com/office/drawing/2014/main" id="{DCB2F833-9FAC-A942-85D7-DEFBCE314D87}"/>
              </a:ext>
            </a:extLst>
          </p:cNvPr>
          <p:cNvSpPr>
            <a:spLocks noGrp="1"/>
          </p:cNvSpPr>
          <p:nvPr>
            <p:ph type="body" sz="quarter" idx="10"/>
          </p:nvPr>
        </p:nvSpPr>
        <p:spPr/>
        <p:txBody>
          <a:bodyPr>
            <a:normAutofit/>
          </a:bodyPr>
          <a:lstStyle/>
          <a:p>
            <a:pPr marL="228600" indent="-228600">
              <a:buAutoNum type="arabicPeriod"/>
            </a:pPr>
            <a:r>
              <a:rPr lang="en-US" dirty="0" err="1"/>
              <a:t>Bønnelykke</a:t>
            </a:r>
            <a:r>
              <a:rPr lang="en-US" dirty="0"/>
              <a:t> K et al. </a:t>
            </a:r>
            <a:r>
              <a:rPr lang="en-US" i="1" dirty="0" err="1"/>
              <a:t>Curr</a:t>
            </a:r>
            <a:r>
              <a:rPr lang="en-US" i="1" dirty="0"/>
              <a:t> </a:t>
            </a:r>
            <a:r>
              <a:rPr lang="en-US" i="1" dirty="0" err="1"/>
              <a:t>Opin</a:t>
            </a:r>
            <a:r>
              <a:rPr lang="en-US" i="1" dirty="0"/>
              <a:t> Immunol</a:t>
            </a:r>
            <a:r>
              <a:rPr lang="en-US" dirty="0"/>
              <a:t>. 2015;36:115-126.</a:t>
            </a:r>
          </a:p>
          <a:p>
            <a:pPr marL="228600" indent="-228600">
              <a:buAutoNum type="arabicPeriod"/>
            </a:pPr>
            <a:r>
              <a:rPr lang="en-US" dirty="0" err="1"/>
              <a:t>Björkander</a:t>
            </a:r>
            <a:r>
              <a:rPr lang="en-US" dirty="0"/>
              <a:t> S et al. </a:t>
            </a:r>
            <a:r>
              <a:rPr lang="en-US" i="1" dirty="0" err="1"/>
              <a:t>Immun</a:t>
            </a:r>
            <a:r>
              <a:rPr lang="en-US" i="1" dirty="0"/>
              <a:t> </a:t>
            </a:r>
            <a:r>
              <a:rPr lang="en-US" i="1" dirty="0" err="1"/>
              <a:t>Inflamm</a:t>
            </a:r>
            <a:r>
              <a:rPr lang="en-US" i="1" dirty="0"/>
              <a:t> Dis</a:t>
            </a:r>
            <a:r>
              <a:rPr lang="en-US" dirty="0"/>
              <a:t>. 2019;7(3):170-182.</a:t>
            </a:r>
          </a:p>
        </p:txBody>
      </p:sp>
      <p:grpSp>
        <p:nvGrpSpPr>
          <p:cNvPr id="15" name="Group 14">
            <a:extLst>
              <a:ext uri="{FF2B5EF4-FFF2-40B4-BE49-F238E27FC236}">
                <a16:creationId xmlns:a16="http://schemas.microsoft.com/office/drawing/2014/main" id="{F7772214-60DD-D94C-A113-A1176D552535}"/>
              </a:ext>
            </a:extLst>
          </p:cNvPr>
          <p:cNvGrpSpPr/>
          <p:nvPr/>
        </p:nvGrpSpPr>
        <p:grpSpPr>
          <a:xfrm>
            <a:off x="735980" y="1918475"/>
            <a:ext cx="4206101" cy="3438063"/>
            <a:chOff x="5018048" y="1589125"/>
            <a:chExt cx="4206101" cy="3438063"/>
          </a:xfrm>
        </p:grpSpPr>
        <p:grpSp>
          <p:nvGrpSpPr>
            <p:cNvPr id="7" name="Group 6">
              <a:extLst>
                <a:ext uri="{FF2B5EF4-FFF2-40B4-BE49-F238E27FC236}">
                  <a16:creationId xmlns:a16="http://schemas.microsoft.com/office/drawing/2014/main" id="{6ED58DAF-8A11-834D-8D48-7B0DAEC7681D}"/>
                </a:ext>
              </a:extLst>
            </p:cNvPr>
            <p:cNvGrpSpPr/>
            <p:nvPr/>
          </p:nvGrpSpPr>
          <p:grpSpPr>
            <a:xfrm>
              <a:off x="5018048" y="1589125"/>
              <a:ext cx="4206101" cy="3438063"/>
              <a:chOff x="5250657" y="1771988"/>
              <a:chExt cx="3750468" cy="3065629"/>
            </a:xfrm>
          </p:grpSpPr>
          <p:sp>
            <p:nvSpPr>
              <p:cNvPr id="5" name="Oval 4">
                <a:extLst>
                  <a:ext uri="{FF2B5EF4-FFF2-40B4-BE49-F238E27FC236}">
                    <a16:creationId xmlns:a16="http://schemas.microsoft.com/office/drawing/2014/main" id="{17E4B69C-9B57-9946-BBBF-C8C91C68D0A5}"/>
                  </a:ext>
                </a:extLst>
              </p:cNvPr>
              <p:cNvSpPr/>
              <p:nvPr/>
            </p:nvSpPr>
            <p:spPr>
              <a:xfrm>
                <a:off x="6040041" y="1771988"/>
                <a:ext cx="2171700" cy="2171700"/>
              </a:xfrm>
              <a:prstGeom prst="ellipse">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971AB65-910A-FC46-89DF-FD664A2E3736}"/>
                  </a:ext>
                </a:extLst>
              </p:cNvPr>
              <p:cNvSpPr/>
              <p:nvPr/>
            </p:nvSpPr>
            <p:spPr>
              <a:xfrm>
                <a:off x="6829425" y="2665917"/>
                <a:ext cx="2171700" cy="2171700"/>
              </a:xfrm>
              <a:prstGeom prst="ellipse">
                <a:avLst/>
              </a:prstGeom>
              <a:solidFill>
                <a:schemeClr val="accent4">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5B1388-2AF6-AA4A-BDB9-5B149ED99D50}"/>
                  </a:ext>
                </a:extLst>
              </p:cNvPr>
              <p:cNvSpPr/>
              <p:nvPr/>
            </p:nvSpPr>
            <p:spPr>
              <a:xfrm>
                <a:off x="5250657" y="2665917"/>
                <a:ext cx="2171700" cy="2171700"/>
              </a:xfrm>
              <a:prstGeom prst="ellipse">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A9E52A3B-05C9-BB4A-AFB4-B3D75E2BCBD6}"/>
                </a:ext>
              </a:extLst>
            </p:cNvPr>
            <p:cNvSpPr txBox="1"/>
            <p:nvPr/>
          </p:nvSpPr>
          <p:spPr>
            <a:xfrm>
              <a:off x="6357500" y="1843107"/>
              <a:ext cx="1527195" cy="797312"/>
            </a:xfrm>
            <a:prstGeom prst="rect">
              <a:avLst/>
            </a:prstGeom>
            <a:noFill/>
          </p:spPr>
          <p:txBody>
            <a:bodyPr wrap="square" numCol="2" rtlCol="0">
              <a:spAutoFit/>
            </a:bodyPr>
            <a:lstStyle/>
            <a:p>
              <a:pPr algn="ctr"/>
              <a:r>
                <a:rPr lang="en-US" sz="1100" dirty="0"/>
                <a:t>NFATC2</a:t>
              </a:r>
            </a:p>
            <a:p>
              <a:pPr algn="ctr"/>
              <a:r>
                <a:rPr lang="en-US" sz="1100" dirty="0"/>
                <a:t>PTGER4</a:t>
              </a:r>
            </a:p>
            <a:p>
              <a:pPr algn="ctr"/>
              <a:r>
                <a:rPr lang="en-US" sz="1100" dirty="0"/>
                <a:t>GATA3</a:t>
              </a:r>
            </a:p>
            <a:p>
              <a:pPr algn="ctr"/>
              <a:r>
                <a:rPr lang="en-US" sz="1100" dirty="0"/>
                <a:t>PLCL1</a:t>
              </a:r>
            </a:p>
            <a:p>
              <a:pPr algn="ctr"/>
              <a:r>
                <a:rPr lang="en-US" sz="1100" dirty="0"/>
                <a:t>STAT6</a:t>
              </a:r>
            </a:p>
            <a:p>
              <a:pPr algn="ctr"/>
              <a:r>
                <a:rPr lang="en-US" sz="1100" dirty="0"/>
                <a:t>LPP/BCL6</a:t>
              </a:r>
            </a:p>
            <a:p>
              <a:pPr algn="ctr"/>
              <a:r>
                <a:rPr lang="en-US" sz="1100" dirty="0"/>
                <a:t>FOXA1</a:t>
              </a:r>
            </a:p>
            <a:p>
              <a:pPr algn="ctr"/>
              <a:r>
                <a:rPr lang="en-US" sz="1100" dirty="0"/>
                <a:t>MYC</a:t>
              </a:r>
            </a:p>
          </p:txBody>
        </p:sp>
        <p:sp>
          <p:nvSpPr>
            <p:cNvPr id="12" name="TextBox 11">
              <a:extLst>
                <a:ext uri="{FF2B5EF4-FFF2-40B4-BE49-F238E27FC236}">
                  <a16:creationId xmlns:a16="http://schemas.microsoft.com/office/drawing/2014/main" id="{50258257-12E1-9D46-83C3-A484D6E27DF2}"/>
                </a:ext>
              </a:extLst>
            </p:cNvPr>
            <p:cNvSpPr txBox="1"/>
            <p:nvPr/>
          </p:nvSpPr>
          <p:spPr>
            <a:xfrm>
              <a:off x="5218896" y="3705623"/>
              <a:ext cx="1338772" cy="938719"/>
            </a:xfrm>
            <a:prstGeom prst="rect">
              <a:avLst/>
            </a:prstGeom>
            <a:noFill/>
          </p:spPr>
          <p:txBody>
            <a:bodyPr wrap="square" numCol="2" rtlCol="0">
              <a:spAutoFit/>
            </a:bodyPr>
            <a:lstStyle/>
            <a:p>
              <a:pPr algn="ctr"/>
              <a:r>
                <a:rPr lang="en-US" sz="1100" dirty="0">
                  <a:solidFill>
                    <a:schemeClr val="bg1"/>
                  </a:solidFill>
                </a:rPr>
                <a:t>IL6R</a:t>
              </a:r>
            </a:p>
            <a:p>
              <a:pPr algn="ctr"/>
              <a:r>
                <a:rPr lang="en-US" sz="1100" dirty="0">
                  <a:solidFill>
                    <a:schemeClr val="bg1"/>
                  </a:solidFill>
                </a:rPr>
                <a:t>ZBTB10</a:t>
              </a:r>
            </a:p>
            <a:p>
              <a:pPr algn="ctr"/>
              <a:r>
                <a:rPr lang="en-US" sz="1100" dirty="0">
                  <a:solidFill>
                    <a:schemeClr val="bg1"/>
                  </a:solidFill>
                </a:rPr>
                <a:t>RORA</a:t>
              </a:r>
            </a:p>
            <a:p>
              <a:pPr algn="ctr"/>
              <a:r>
                <a:rPr lang="en-US" sz="1100" dirty="0">
                  <a:solidFill>
                    <a:schemeClr val="bg1"/>
                  </a:solidFill>
                </a:rPr>
                <a:t>PYHIN1</a:t>
              </a:r>
            </a:p>
            <a:p>
              <a:pPr algn="ctr"/>
              <a:r>
                <a:rPr lang="en-US" sz="1100" dirty="0">
                  <a:solidFill>
                    <a:schemeClr val="bg1"/>
                  </a:solidFill>
                </a:rPr>
                <a:t>IKZF4</a:t>
              </a:r>
            </a:p>
            <a:p>
              <a:pPr algn="ctr"/>
              <a:r>
                <a:rPr lang="en-US" sz="1100" dirty="0">
                  <a:solidFill>
                    <a:schemeClr val="bg1"/>
                  </a:solidFill>
                </a:rPr>
                <a:t>LSM3P4</a:t>
              </a:r>
            </a:p>
            <a:p>
              <a:pPr algn="ctr"/>
              <a:r>
                <a:rPr lang="en-US" sz="1100" dirty="0">
                  <a:solidFill>
                    <a:schemeClr val="bg1"/>
                  </a:solidFill>
                </a:rPr>
                <a:t>IL2RB</a:t>
              </a:r>
            </a:p>
            <a:p>
              <a:pPr algn="ctr"/>
              <a:r>
                <a:rPr lang="en-US" sz="1100" dirty="0">
                  <a:solidFill>
                    <a:schemeClr val="bg1"/>
                  </a:solidFill>
                </a:rPr>
                <a:t>CDK2</a:t>
              </a:r>
            </a:p>
            <a:p>
              <a:pPr algn="ctr"/>
              <a:r>
                <a:rPr lang="en-US" sz="1100" dirty="0">
                  <a:solidFill>
                    <a:schemeClr val="bg1"/>
                  </a:solidFill>
                </a:rPr>
                <a:t>USP38</a:t>
              </a:r>
            </a:p>
          </p:txBody>
        </p:sp>
        <p:sp>
          <p:nvSpPr>
            <p:cNvPr id="13" name="TextBox 12">
              <a:extLst>
                <a:ext uri="{FF2B5EF4-FFF2-40B4-BE49-F238E27FC236}">
                  <a16:creationId xmlns:a16="http://schemas.microsoft.com/office/drawing/2014/main" id="{2FCD3F76-2FD2-3645-AC84-FBF7A49699FC}"/>
                </a:ext>
              </a:extLst>
            </p:cNvPr>
            <p:cNvSpPr txBox="1"/>
            <p:nvPr/>
          </p:nvSpPr>
          <p:spPr>
            <a:xfrm>
              <a:off x="7839017" y="3608781"/>
              <a:ext cx="1225680" cy="1107996"/>
            </a:xfrm>
            <a:prstGeom prst="rect">
              <a:avLst/>
            </a:prstGeom>
            <a:noFill/>
          </p:spPr>
          <p:txBody>
            <a:bodyPr wrap="square" numCol="2" rtlCol="0">
              <a:spAutoFit/>
            </a:bodyPr>
            <a:lstStyle/>
            <a:p>
              <a:pPr algn="ctr"/>
              <a:r>
                <a:rPr lang="en-US" sz="1100" dirty="0"/>
                <a:t>PFDN4</a:t>
              </a:r>
            </a:p>
            <a:p>
              <a:pPr algn="ctr"/>
              <a:r>
                <a:rPr lang="en-US" sz="1100" dirty="0"/>
                <a:t>CCDC80</a:t>
              </a:r>
            </a:p>
            <a:p>
              <a:pPr algn="ctr"/>
              <a:r>
                <a:rPr lang="en-US" sz="1100" dirty="0"/>
                <a:t>CARD11</a:t>
              </a:r>
            </a:p>
            <a:p>
              <a:pPr algn="ctr"/>
              <a:r>
                <a:rPr lang="en-US" sz="1100" dirty="0"/>
                <a:t>ACTL9</a:t>
              </a:r>
            </a:p>
            <a:p>
              <a:pPr algn="ctr"/>
              <a:r>
                <a:rPr lang="en-US" sz="1100" dirty="0"/>
                <a:t>OVOL1</a:t>
              </a:r>
            </a:p>
            <a:p>
              <a:pPr algn="ctr"/>
              <a:r>
                <a:rPr lang="en-US" sz="1100" dirty="0"/>
                <a:t>FLG</a:t>
              </a:r>
            </a:p>
            <a:p>
              <a:pPr algn="ctr"/>
              <a:r>
                <a:rPr lang="en-US" sz="1100" dirty="0"/>
                <a:t>GLB1</a:t>
              </a:r>
            </a:p>
            <a:p>
              <a:pPr algn="ctr"/>
              <a:r>
                <a:rPr lang="en-US" sz="1100" dirty="0"/>
                <a:t>PRR5L</a:t>
              </a:r>
            </a:p>
            <a:p>
              <a:pPr algn="ctr"/>
              <a:r>
                <a:rPr lang="en-US" sz="1100" dirty="0"/>
                <a:t>ZNF365</a:t>
              </a:r>
            </a:p>
            <a:p>
              <a:pPr algn="ctr"/>
              <a:r>
                <a:rPr lang="en-US" sz="1100" dirty="0"/>
                <a:t>CYP24A1</a:t>
              </a:r>
            </a:p>
            <a:p>
              <a:pPr algn="ctr"/>
              <a:r>
                <a:rPr lang="en-US" sz="1100" dirty="0"/>
                <a:t>NLRP10</a:t>
              </a:r>
            </a:p>
          </p:txBody>
        </p:sp>
        <p:sp>
          <p:nvSpPr>
            <p:cNvPr id="14" name="TextBox 13">
              <a:extLst>
                <a:ext uri="{FF2B5EF4-FFF2-40B4-BE49-F238E27FC236}">
                  <a16:creationId xmlns:a16="http://schemas.microsoft.com/office/drawing/2014/main" id="{81C1DFBC-3E5E-8242-9294-954140443D62}"/>
                </a:ext>
              </a:extLst>
            </p:cNvPr>
            <p:cNvSpPr txBox="1"/>
            <p:nvPr/>
          </p:nvSpPr>
          <p:spPr>
            <a:xfrm>
              <a:off x="6039378" y="2665917"/>
              <a:ext cx="1527195" cy="1107996"/>
            </a:xfrm>
            <a:prstGeom prst="rect">
              <a:avLst/>
            </a:prstGeom>
            <a:noFill/>
          </p:spPr>
          <p:txBody>
            <a:bodyPr wrap="square" numCol="2" rtlCol="0">
              <a:spAutoFit/>
            </a:bodyPr>
            <a:lstStyle/>
            <a:p>
              <a:pPr algn="ctr"/>
              <a:r>
                <a:rPr lang="en-US" sz="1100" dirty="0">
                  <a:solidFill>
                    <a:schemeClr val="bg1"/>
                  </a:solidFill>
                </a:rPr>
                <a:t>TLR1/6/10</a:t>
              </a:r>
            </a:p>
            <a:p>
              <a:pPr algn="ctr"/>
              <a:r>
                <a:rPr lang="en-US" sz="1100" dirty="0">
                  <a:solidFill>
                    <a:schemeClr val="bg1"/>
                  </a:solidFill>
                </a:rPr>
                <a:t>GSDMA/B/ORMDL3</a:t>
              </a:r>
            </a:p>
            <a:p>
              <a:pPr algn="ctr"/>
              <a:r>
                <a:rPr lang="en-US" sz="1100" dirty="0">
                  <a:solidFill>
                    <a:schemeClr val="bg1"/>
                  </a:solidFill>
                </a:rPr>
                <a:t>SMAD3</a:t>
              </a:r>
            </a:p>
            <a:p>
              <a:pPr algn="ctr"/>
              <a:r>
                <a:rPr lang="en-US" sz="1100" dirty="0">
                  <a:solidFill>
                    <a:schemeClr val="bg1"/>
                  </a:solidFill>
                </a:rPr>
                <a:t>TSLP</a:t>
              </a:r>
            </a:p>
            <a:p>
              <a:pPr algn="ctr"/>
              <a:r>
                <a:rPr lang="en-US" sz="1100" dirty="0">
                  <a:solidFill>
                    <a:schemeClr val="bg1"/>
                  </a:solidFill>
                </a:rPr>
                <a:t>IL33</a:t>
              </a:r>
            </a:p>
          </p:txBody>
        </p:sp>
        <p:sp>
          <p:nvSpPr>
            <p:cNvPr id="17" name="TextBox 16">
              <a:extLst>
                <a:ext uri="{FF2B5EF4-FFF2-40B4-BE49-F238E27FC236}">
                  <a16:creationId xmlns:a16="http://schemas.microsoft.com/office/drawing/2014/main" id="{B9C466ED-B37B-9549-8287-11B2996F2DC5}"/>
                </a:ext>
              </a:extLst>
            </p:cNvPr>
            <p:cNvSpPr txBox="1"/>
            <p:nvPr/>
          </p:nvSpPr>
          <p:spPr>
            <a:xfrm>
              <a:off x="6611623" y="3180339"/>
              <a:ext cx="1003123" cy="769441"/>
            </a:xfrm>
            <a:prstGeom prst="rect">
              <a:avLst/>
            </a:prstGeom>
            <a:noFill/>
          </p:spPr>
          <p:txBody>
            <a:bodyPr wrap="square" numCol="1" rtlCol="0">
              <a:spAutoFit/>
            </a:bodyPr>
            <a:lstStyle/>
            <a:p>
              <a:pPr algn="ctr"/>
              <a:r>
                <a:rPr lang="en-US" sz="1100" dirty="0">
                  <a:solidFill>
                    <a:schemeClr val="bg1"/>
                  </a:solidFill>
                </a:rPr>
                <a:t>HLA</a:t>
              </a:r>
            </a:p>
            <a:p>
              <a:pPr algn="ctr"/>
              <a:r>
                <a:rPr lang="en-US" sz="1100" dirty="0">
                  <a:solidFill>
                    <a:schemeClr val="bg1"/>
                  </a:solidFill>
                </a:rPr>
                <a:t>LRRC32</a:t>
              </a:r>
            </a:p>
            <a:p>
              <a:pPr algn="ctr"/>
              <a:r>
                <a:rPr lang="en-US" sz="1100" dirty="0">
                  <a:solidFill>
                    <a:schemeClr val="bg1"/>
                  </a:solidFill>
                </a:rPr>
                <a:t>IL1RL1/</a:t>
              </a:r>
            </a:p>
            <a:p>
              <a:pPr algn="ctr"/>
              <a:r>
                <a:rPr lang="en-US" sz="1100" dirty="0">
                  <a:solidFill>
                    <a:schemeClr val="bg1"/>
                  </a:solidFill>
                </a:rPr>
                <a:t>IL18R1</a:t>
              </a:r>
            </a:p>
          </p:txBody>
        </p:sp>
        <p:sp>
          <p:nvSpPr>
            <p:cNvPr id="19" name="TextBox 18">
              <a:extLst>
                <a:ext uri="{FF2B5EF4-FFF2-40B4-BE49-F238E27FC236}">
                  <a16:creationId xmlns:a16="http://schemas.microsoft.com/office/drawing/2014/main" id="{C9B10BE5-3D86-684C-839C-3AEA26026AF4}"/>
                </a:ext>
              </a:extLst>
            </p:cNvPr>
            <p:cNvSpPr txBox="1"/>
            <p:nvPr/>
          </p:nvSpPr>
          <p:spPr>
            <a:xfrm>
              <a:off x="6619535" y="3988253"/>
              <a:ext cx="1003123" cy="600164"/>
            </a:xfrm>
            <a:prstGeom prst="rect">
              <a:avLst/>
            </a:prstGeom>
            <a:noFill/>
          </p:spPr>
          <p:txBody>
            <a:bodyPr wrap="square" numCol="1" rtlCol="0">
              <a:spAutoFit/>
            </a:bodyPr>
            <a:lstStyle/>
            <a:p>
              <a:pPr algn="ctr"/>
              <a:r>
                <a:rPr lang="en-US" sz="1100" dirty="0">
                  <a:solidFill>
                    <a:schemeClr val="bg1"/>
                  </a:solidFill>
                </a:rPr>
                <a:t>CLEC16A</a:t>
              </a:r>
            </a:p>
            <a:p>
              <a:pPr algn="ctr"/>
              <a:r>
                <a:rPr lang="en-US" sz="1100" dirty="0">
                  <a:solidFill>
                    <a:schemeClr val="bg1"/>
                  </a:solidFill>
                </a:rPr>
                <a:t>IL13</a:t>
              </a:r>
            </a:p>
            <a:p>
              <a:pPr algn="ctr"/>
              <a:r>
                <a:rPr lang="en-US" sz="1100" dirty="0">
                  <a:solidFill>
                    <a:schemeClr val="bg1"/>
                  </a:solidFill>
                </a:rPr>
                <a:t>IL4</a:t>
              </a:r>
            </a:p>
          </p:txBody>
        </p:sp>
        <p:sp>
          <p:nvSpPr>
            <p:cNvPr id="20" name="TextBox 19">
              <a:extLst>
                <a:ext uri="{FF2B5EF4-FFF2-40B4-BE49-F238E27FC236}">
                  <a16:creationId xmlns:a16="http://schemas.microsoft.com/office/drawing/2014/main" id="{FCA93A4A-25DD-DB46-A20C-A840B15333DA}"/>
                </a:ext>
              </a:extLst>
            </p:cNvPr>
            <p:cNvSpPr txBox="1"/>
            <p:nvPr/>
          </p:nvSpPr>
          <p:spPr>
            <a:xfrm>
              <a:off x="7251925" y="3040627"/>
              <a:ext cx="1003123" cy="261610"/>
            </a:xfrm>
            <a:prstGeom prst="rect">
              <a:avLst/>
            </a:prstGeom>
            <a:noFill/>
          </p:spPr>
          <p:txBody>
            <a:bodyPr wrap="square" numCol="1" rtlCol="0">
              <a:spAutoFit/>
            </a:bodyPr>
            <a:lstStyle/>
            <a:p>
              <a:pPr algn="ctr"/>
              <a:r>
                <a:rPr lang="en-US" sz="1100" dirty="0"/>
                <a:t>IL2</a:t>
              </a:r>
            </a:p>
          </p:txBody>
        </p:sp>
      </p:grpSp>
      <p:sp>
        <p:nvSpPr>
          <p:cNvPr id="16" name="TextBox 15">
            <a:extLst>
              <a:ext uri="{FF2B5EF4-FFF2-40B4-BE49-F238E27FC236}">
                <a16:creationId xmlns:a16="http://schemas.microsoft.com/office/drawing/2014/main" id="{0A54F91E-5C80-9B4D-8B78-8E74B655DC58}"/>
              </a:ext>
            </a:extLst>
          </p:cNvPr>
          <p:cNvSpPr txBox="1"/>
          <p:nvPr/>
        </p:nvSpPr>
        <p:spPr>
          <a:xfrm>
            <a:off x="3664105" y="1764154"/>
            <a:ext cx="2341756" cy="646331"/>
          </a:xfrm>
          <a:prstGeom prst="rect">
            <a:avLst/>
          </a:prstGeom>
          <a:noFill/>
        </p:spPr>
        <p:txBody>
          <a:bodyPr wrap="square" rtlCol="0">
            <a:spAutoFit/>
          </a:bodyPr>
          <a:lstStyle/>
          <a:p>
            <a:r>
              <a:rPr lang="en-US" dirty="0">
                <a:latin typeface="+mj-lt"/>
              </a:rPr>
              <a:t>Allergy/Allergic Sensitization</a:t>
            </a:r>
          </a:p>
        </p:txBody>
      </p:sp>
      <p:sp>
        <p:nvSpPr>
          <p:cNvPr id="22" name="TextBox 21">
            <a:extLst>
              <a:ext uri="{FF2B5EF4-FFF2-40B4-BE49-F238E27FC236}">
                <a16:creationId xmlns:a16="http://schemas.microsoft.com/office/drawing/2014/main" id="{2EDB27B9-FEA1-7C4B-800C-A848E3182ED1}"/>
              </a:ext>
            </a:extLst>
          </p:cNvPr>
          <p:cNvSpPr txBox="1"/>
          <p:nvPr/>
        </p:nvSpPr>
        <p:spPr>
          <a:xfrm>
            <a:off x="4056797" y="5181729"/>
            <a:ext cx="2341756" cy="369332"/>
          </a:xfrm>
          <a:prstGeom prst="rect">
            <a:avLst/>
          </a:prstGeom>
          <a:noFill/>
        </p:spPr>
        <p:txBody>
          <a:bodyPr wrap="square" rtlCol="0">
            <a:spAutoFit/>
          </a:bodyPr>
          <a:lstStyle/>
          <a:p>
            <a:r>
              <a:rPr lang="en-US" dirty="0">
                <a:latin typeface="+mj-lt"/>
              </a:rPr>
              <a:t>Eczema</a:t>
            </a:r>
          </a:p>
        </p:txBody>
      </p:sp>
      <p:sp>
        <p:nvSpPr>
          <p:cNvPr id="23" name="TextBox 22">
            <a:extLst>
              <a:ext uri="{FF2B5EF4-FFF2-40B4-BE49-F238E27FC236}">
                <a16:creationId xmlns:a16="http://schemas.microsoft.com/office/drawing/2014/main" id="{88E5DBF8-7C32-314A-991F-CE00FFBE7341}"/>
              </a:ext>
            </a:extLst>
          </p:cNvPr>
          <p:cNvSpPr txBox="1"/>
          <p:nvPr/>
        </p:nvSpPr>
        <p:spPr>
          <a:xfrm>
            <a:off x="-1044510" y="4975609"/>
            <a:ext cx="2341756" cy="369332"/>
          </a:xfrm>
          <a:prstGeom prst="rect">
            <a:avLst/>
          </a:prstGeom>
          <a:noFill/>
        </p:spPr>
        <p:txBody>
          <a:bodyPr wrap="square" rtlCol="0">
            <a:spAutoFit/>
          </a:bodyPr>
          <a:lstStyle/>
          <a:p>
            <a:pPr algn="r"/>
            <a:r>
              <a:rPr lang="en-US" dirty="0">
                <a:latin typeface="+mj-lt"/>
              </a:rPr>
              <a:t>Asthma</a:t>
            </a:r>
          </a:p>
        </p:txBody>
      </p:sp>
      <p:grpSp>
        <p:nvGrpSpPr>
          <p:cNvPr id="8" name="Group 7">
            <a:extLst>
              <a:ext uri="{FF2B5EF4-FFF2-40B4-BE49-F238E27FC236}">
                <a16:creationId xmlns:a16="http://schemas.microsoft.com/office/drawing/2014/main" id="{5BDFD687-69ED-5340-8D6F-789ED68DB02F}"/>
              </a:ext>
            </a:extLst>
          </p:cNvPr>
          <p:cNvGrpSpPr/>
          <p:nvPr/>
        </p:nvGrpSpPr>
        <p:grpSpPr>
          <a:xfrm>
            <a:off x="5940660" y="1645674"/>
            <a:ext cx="6085909" cy="2412968"/>
            <a:chOff x="5940660" y="1532265"/>
            <a:chExt cx="6085909" cy="2412968"/>
          </a:xfrm>
        </p:grpSpPr>
        <p:pic>
          <p:nvPicPr>
            <p:cNvPr id="3" name="Picture 2">
              <a:extLst>
                <a:ext uri="{FF2B5EF4-FFF2-40B4-BE49-F238E27FC236}">
                  <a16:creationId xmlns:a16="http://schemas.microsoft.com/office/drawing/2014/main" id="{AD7129B8-3E77-D347-834C-BFBB18A1DDC0}"/>
                </a:ext>
              </a:extLst>
            </p:cNvPr>
            <p:cNvPicPr>
              <a:picLocks noChangeAspect="1"/>
            </p:cNvPicPr>
            <p:nvPr/>
          </p:nvPicPr>
          <p:blipFill>
            <a:blip r:embed="rId2"/>
            <a:stretch>
              <a:fillRect/>
            </a:stretch>
          </p:blipFill>
          <p:spPr>
            <a:xfrm>
              <a:off x="5940660" y="1532265"/>
              <a:ext cx="6085909" cy="2412968"/>
            </a:xfrm>
            <a:prstGeom prst="rect">
              <a:avLst/>
            </a:prstGeom>
            <a:ln>
              <a:solidFill>
                <a:schemeClr val="tx1"/>
              </a:solidFill>
            </a:ln>
          </p:spPr>
        </p:pic>
        <p:sp>
          <p:nvSpPr>
            <p:cNvPr id="2" name="Rectangle 1">
              <a:extLst>
                <a:ext uri="{FF2B5EF4-FFF2-40B4-BE49-F238E27FC236}">
                  <a16:creationId xmlns:a16="http://schemas.microsoft.com/office/drawing/2014/main" id="{A6456994-E1B9-194D-917C-0DDF3F42C35B}"/>
                </a:ext>
              </a:extLst>
            </p:cNvPr>
            <p:cNvSpPr/>
            <p:nvPr/>
          </p:nvSpPr>
          <p:spPr>
            <a:xfrm>
              <a:off x="6005861" y="1535989"/>
              <a:ext cx="273117" cy="239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2C15922-E101-444B-A150-512397307132}"/>
                </a:ext>
              </a:extLst>
            </p:cNvPr>
            <p:cNvSpPr/>
            <p:nvPr/>
          </p:nvSpPr>
          <p:spPr>
            <a:xfrm>
              <a:off x="5944548" y="3507296"/>
              <a:ext cx="273117" cy="239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2EADB0B2-10FC-B64C-8E2B-CE04CDFE05B9}"/>
              </a:ext>
            </a:extLst>
          </p:cNvPr>
          <p:cNvGrpSpPr/>
          <p:nvPr/>
        </p:nvGrpSpPr>
        <p:grpSpPr>
          <a:xfrm>
            <a:off x="5925149" y="4240905"/>
            <a:ext cx="6107024" cy="1426091"/>
            <a:chOff x="5925149" y="4141672"/>
            <a:chExt cx="6107024" cy="1426091"/>
          </a:xfrm>
        </p:grpSpPr>
        <p:pic>
          <p:nvPicPr>
            <p:cNvPr id="9" name="Picture 8">
              <a:extLst>
                <a:ext uri="{FF2B5EF4-FFF2-40B4-BE49-F238E27FC236}">
                  <a16:creationId xmlns:a16="http://schemas.microsoft.com/office/drawing/2014/main" id="{CFFBFCB0-3DC2-0541-9572-5BCA35544A19}"/>
                </a:ext>
              </a:extLst>
            </p:cNvPr>
            <p:cNvPicPr>
              <a:picLocks noChangeAspect="1"/>
            </p:cNvPicPr>
            <p:nvPr/>
          </p:nvPicPr>
          <p:blipFill>
            <a:blip r:embed="rId3"/>
            <a:stretch>
              <a:fillRect/>
            </a:stretch>
          </p:blipFill>
          <p:spPr>
            <a:xfrm>
              <a:off x="5925149" y="4141672"/>
              <a:ext cx="6107024" cy="1426091"/>
            </a:xfrm>
            <a:prstGeom prst="rect">
              <a:avLst/>
            </a:prstGeom>
            <a:ln>
              <a:solidFill>
                <a:schemeClr val="tx1"/>
              </a:solidFill>
            </a:ln>
          </p:spPr>
        </p:pic>
        <p:sp>
          <p:nvSpPr>
            <p:cNvPr id="27" name="Rectangle 26">
              <a:extLst>
                <a:ext uri="{FF2B5EF4-FFF2-40B4-BE49-F238E27FC236}">
                  <a16:creationId xmlns:a16="http://schemas.microsoft.com/office/drawing/2014/main" id="{1AF2C2D1-74F5-DE49-915C-3A48411BAFCD}"/>
                </a:ext>
              </a:extLst>
            </p:cNvPr>
            <p:cNvSpPr/>
            <p:nvPr/>
          </p:nvSpPr>
          <p:spPr>
            <a:xfrm>
              <a:off x="5934734" y="4150255"/>
              <a:ext cx="297107" cy="18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3">
            <a:extLst>
              <a:ext uri="{FF2B5EF4-FFF2-40B4-BE49-F238E27FC236}">
                <a16:creationId xmlns:a16="http://schemas.microsoft.com/office/drawing/2014/main" id="{420DD935-0242-6F42-A846-14A2BCF0DDC5}"/>
              </a:ext>
            </a:extLst>
          </p:cNvPr>
          <p:cNvSpPr txBox="1">
            <a:spLocks/>
          </p:cNvSpPr>
          <p:nvPr/>
        </p:nvSpPr>
        <p:spPr>
          <a:xfrm>
            <a:off x="5801519" y="5790634"/>
            <a:ext cx="6390481" cy="3301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Graph images courtesy of </a:t>
            </a:r>
            <a:r>
              <a:rPr lang="en-US" dirty="0" err="1"/>
              <a:t>Björkander</a:t>
            </a:r>
            <a:r>
              <a:rPr lang="en-US" dirty="0"/>
              <a:t> S et al. </a:t>
            </a:r>
            <a:r>
              <a:rPr lang="en-US" i="1" dirty="0" err="1"/>
              <a:t>Immun</a:t>
            </a:r>
            <a:r>
              <a:rPr lang="en-US" i="1" dirty="0"/>
              <a:t> </a:t>
            </a:r>
            <a:r>
              <a:rPr lang="en-US" i="1" dirty="0" err="1"/>
              <a:t>Inflamm</a:t>
            </a:r>
            <a:r>
              <a:rPr lang="en-US" i="1" dirty="0"/>
              <a:t> Dis</a:t>
            </a:r>
            <a:r>
              <a:rPr lang="en-US" dirty="0"/>
              <a:t>. 2019;7(3):170-182. </a:t>
            </a:r>
            <a:r>
              <a:rPr lang="en-US" dirty="0">
                <a:hlinkClick r:id="rId4"/>
              </a:rPr>
              <a:t>CC BY 4.0</a:t>
            </a:r>
            <a:r>
              <a:rPr lang="en-US" dirty="0"/>
              <a:t>.</a:t>
            </a:r>
          </a:p>
        </p:txBody>
      </p:sp>
    </p:spTree>
    <p:extLst>
      <p:ext uri="{BB962C8B-B14F-4D97-AF65-F5344CB8AC3E}">
        <p14:creationId xmlns:p14="http://schemas.microsoft.com/office/powerpoint/2010/main" val="30202810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5239-20A7-B04B-8010-B86DD53EF099}"/>
              </a:ext>
            </a:extLst>
          </p:cNvPr>
          <p:cNvSpPr>
            <a:spLocks noGrp="1"/>
          </p:cNvSpPr>
          <p:nvPr>
            <p:ph type="title"/>
          </p:nvPr>
        </p:nvSpPr>
        <p:spPr>
          <a:xfrm>
            <a:off x="838200" y="365125"/>
            <a:ext cx="10515600" cy="1325563"/>
          </a:xfrm>
        </p:spPr>
        <p:txBody>
          <a:bodyPr/>
          <a:lstStyle/>
          <a:p>
            <a:r>
              <a:rPr lang="en-US" dirty="0"/>
              <a:t>What Causes the March?</a:t>
            </a:r>
          </a:p>
        </p:txBody>
      </p:sp>
      <p:sp>
        <p:nvSpPr>
          <p:cNvPr id="2" name="Content Placeholder 1"/>
          <p:cNvSpPr>
            <a:spLocks noGrp="1"/>
          </p:cNvSpPr>
          <p:nvPr>
            <p:ph idx="1"/>
          </p:nvPr>
        </p:nvSpPr>
        <p:spPr>
          <a:xfrm>
            <a:off x="1378744" y="1825625"/>
            <a:ext cx="9975056" cy="4125913"/>
          </a:xfrm>
        </p:spPr>
        <p:txBody>
          <a:bodyPr>
            <a:normAutofit/>
          </a:bodyPr>
          <a:lstStyle/>
          <a:p>
            <a:r>
              <a:rPr lang="en-US" sz="3600" dirty="0"/>
              <a:t>Common genetic factors</a:t>
            </a:r>
          </a:p>
          <a:p>
            <a:endParaRPr lang="en-US" sz="3600" dirty="0"/>
          </a:p>
          <a:p>
            <a:r>
              <a:rPr lang="en-US" sz="3600" dirty="0"/>
              <a:t>Common environmental factors</a:t>
            </a:r>
          </a:p>
          <a:p>
            <a:endParaRPr lang="en-US" sz="3600" dirty="0"/>
          </a:p>
          <a:p>
            <a:r>
              <a:rPr lang="en-US" sz="3600" dirty="0"/>
              <a:t>Common type 2 inflammatory pathways</a:t>
            </a:r>
          </a:p>
        </p:txBody>
      </p:sp>
      <p:grpSp>
        <p:nvGrpSpPr>
          <p:cNvPr id="10" name="Group 9">
            <a:extLst>
              <a:ext uri="{FF2B5EF4-FFF2-40B4-BE49-F238E27FC236}">
                <a16:creationId xmlns:a16="http://schemas.microsoft.com/office/drawing/2014/main" id="{98C02F34-41F8-A84E-8BE3-6F02771B9275}"/>
              </a:ext>
            </a:extLst>
          </p:cNvPr>
          <p:cNvGrpSpPr/>
          <p:nvPr/>
        </p:nvGrpSpPr>
        <p:grpSpPr>
          <a:xfrm>
            <a:off x="714374" y="1593056"/>
            <a:ext cx="935832" cy="3457576"/>
            <a:chOff x="714374" y="1593056"/>
            <a:chExt cx="935832" cy="3457576"/>
          </a:xfrm>
        </p:grpSpPr>
        <p:sp>
          <p:nvSpPr>
            <p:cNvPr id="9" name="Oval 8">
              <a:extLst>
                <a:ext uri="{FF2B5EF4-FFF2-40B4-BE49-F238E27FC236}">
                  <a16:creationId xmlns:a16="http://schemas.microsoft.com/office/drawing/2014/main" id="{4024A67A-E18C-EB41-AFE3-2DF9C6525E4B}"/>
                </a:ext>
              </a:extLst>
            </p:cNvPr>
            <p:cNvSpPr/>
            <p:nvPr/>
          </p:nvSpPr>
          <p:spPr>
            <a:xfrm>
              <a:off x="714374" y="1593056"/>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3A7B71-D1D0-164A-BE3A-07105A5D8CBA}"/>
                </a:ext>
              </a:extLst>
            </p:cNvPr>
            <p:cNvSpPr/>
            <p:nvPr/>
          </p:nvSpPr>
          <p:spPr>
            <a:xfrm>
              <a:off x="714374" y="2853928"/>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4236BA-816D-E34C-85D1-6C223DFAE2AC}"/>
                </a:ext>
              </a:extLst>
            </p:cNvPr>
            <p:cNvSpPr/>
            <p:nvPr/>
          </p:nvSpPr>
          <p:spPr>
            <a:xfrm>
              <a:off x="714374" y="4114800"/>
              <a:ext cx="935832" cy="93583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13" name="Graphic 12">
            <a:extLst>
              <a:ext uri="{FF2B5EF4-FFF2-40B4-BE49-F238E27FC236}">
                <a16:creationId xmlns:a16="http://schemas.microsoft.com/office/drawing/2014/main" id="{87047584-B0F7-BA49-9F43-EE4FC4640F67}"/>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rot="2700000">
            <a:off x="854039" y="1714862"/>
            <a:ext cx="674361" cy="674361"/>
          </a:xfrm>
          <a:prstGeom prst="rect">
            <a:avLst/>
          </a:prstGeom>
        </p:spPr>
      </p:pic>
      <p:pic>
        <p:nvPicPr>
          <p:cNvPr id="14" name="Graphic 13">
            <a:extLst>
              <a:ext uri="{FF2B5EF4-FFF2-40B4-BE49-F238E27FC236}">
                <a16:creationId xmlns:a16="http://schemas.microsoft.com/office/drawing/2014/main" id="{CF0CF090-85B1-194B-882C-7E64350AFBD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38200" y="2970013"/>
            <a:ext cx="623293" cy="623293"/>
          </a:xfrm>
          <a:prstGeom prst="rect">
            <a:avLst/>
          </a:prstGeom>
        </p:spPr>
      </p:pic>
      <p:grpSp>
        <p:nvGrpSpPr>
          <p:cNvPr id="24" name="Group 23">
            <a:extLst>
              <a:ext uri="{FF2B5EF4-FFF2-40B4-BE49-F238E27FC236}">
                <a16:creationId xmlns:a16="http://schemas.microsoft.com/office/drawing/2014/main" id="{D05473D0-2280-2A4C-8807-C324141E9BED}"/>
              </a:ext>
            </a:extLst>
          </p:cNvPr>
          <p:cNvGrpSpPr/>
          <p:nvPr/>
        </p:nvGrpSpPr>
        <p:grpSpPr>
          <a:xfrm>
            <a:off x="756344" y="4196232"/>
            <a:ext cx="826888" cy="762595"/>
            <a:chOff x="756344" y="4246240"/>
            <a:chExt cx="826888" cy="762595"/>
          </a:xfrm>
        </p:grpSpPr>
        <p:pic>
          <p:nvPicPr>
            <p:cNvPr id="15" name="Graphic 14">
              <a:extLst>
                <a:ext uri="{FF2B5EF4-FFF2-40B4-BE49-F238E27FC236}">
                  <a16:creationId xmlns:a16="http://schemas.microsoft.com/office/drawing/2014/main" id="{BF8E364B-1A93-4D43-9C85-F29C37E0AC8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28849" y="4320001"/>
              <a:ext cx="288144" cy="288144"/>
            </a:xfrm>
            <a:prstGeom prst="rect">
              <a:avLst/>
            </a:prstGeom>
          </p:spPr>
        </p:pic>
        <p:pic>
          <p:nvPicPr>
            <p:cNvPr id="17" name="Graphic 16">
              <a:extLst>
                <a:ext uri="{FF2B5EF4-FFF2-40B4-BE49-F238E27FC236}">
                  <a16:creationId xmlns:a16="http://schemas.microsoft.com/office/drawing/2014/main" id="{3A16534D-EC5E-554B-9500-925607EE511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rot="4400728">
              <a:off x="1153117" y="4580196"/>
              <a:ext cx="288144" cy="288144"/>
            </a:xfrm>
            <a:prstGeom prst="rect">
              <a:avLst/>
            </a:prstGeom>
          </p:spPr>
        </p:pic>
        <p:pic>
          <p:nvPicPr>
            <p:cNvPr id="16" name="Graphic 15">
              <a:extLst>
                <a:ext uri="{FF2B5EF4-FFF2-40B4-BE49-F238E27FC236}">
                  <a16:creationId xmlns:a16="http://schemas.microsoft.com/office/drawing/2014/main" id="{CE82F339-65D6-2F40-BEC0-8FCC20C454E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18784" y="4554780"/>
              <a:ext cx="405145" cy="405145"/>
            </a:xfrm>
            <a:prstGeom prst="rect">
              <a:avLst/>
            </a:prstGeom>
          </p:spPr>
        </p:pic>
        <p:pic>
          <p:nvPicPr>
            <p:cNvPr id="19" name="Graphic 18">
              <a:extLst>
                <a:ext uri="{FF2B5EF4-FFF2-40B4-BE49-F238E27FC236}">
                  <a16:creationId xmlns:a16="http://schemas.microsoft.com/office/drawing/2014/main" id="{F7B5B709-A04E-D541-8EE3-BF52FB5AE32A}"/>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rot="3600000">
              <a:off x="1125966" y="4266757"/>
              <a:ext cx="405145" cy="405145"/>
            </a:xfrm>
            <a:prstGeom prst="rect">
              <a:avLst/>
            </a:prstGeom>
          </p:spPr>
        </p:pic>
        <p:pic>
          <p:nvPicPr>
            <p:cNvPr id="20" name="Graphic 19">
              <a:extLst>
                <a:ext uri="{FF2B5EF4-FFF2-40B4-BE49-F238E27FC236}">
                  <a16:creationId xmlns:a16="http://schemas.microsoft.com/office/drawing/2014/main" id="{925E2959-D500-2845-9A8B-DFEC9FCC85E0}"/>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06387" y="4246240"/>
              <a:ext cx="169663" cy="169663"/>
            </a:xfrm>
            <a:prstGeom prst="rect">
              <a:avLst/>
            </a:prstGeom>
          </p:spPr>
        </p:pic>
        <p:pic>
          <p:nvPicPr>
            <p:cNvPr id="21" name="Graphic 20">
              <a:extLst>
                <a:ext uri="{FF2B5EF4-FFF2-40B4-BE49-F238E27FC236}">
                  <a16:creationId xmlns:a16="http://schemas.microsoft.com/office/drawing/2014/main" id="{E9CCC1B3-6B4F-3D40-82F7-DC1B660CEACE}"/>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756344" y="4453409"/>
              <a:ext cx="169663" cy="169663"/>
            </a:xfrm>
            <a:prstGeom prst="rect">
              <a:avLst/>
            </a:prstGeom>
          </p:spPr>
        </p:pic>
        <p:pic>
          <p:nvPicPr>
            <p:cNvPr id="22" name="Graphic 21">
              <a:extLst>
                <a:ext uri="{FF2B5EF4-FFF2-40B4-BE49-F238E27FC236}">
                  <a16:creationId xmlns:a16="http://schemas.microsoft.com/office/drawing/2014/main" id="{ED79C79D-FD30-D543-A561-38C061A30065}"/>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413569" y="4603428"/>
              <a:ext cx="169663" cy="169663"/>
            </a:xfrm>
            <a:prstGeom prst="rect">
              <a:avLst/>
            </a:prstGeom>
          </p:spPr>
        </p:pic>
        <p:pic>
          <p:nvPicPr>
            <p:cNvPr id="23" name="Graphic 22">
              <a:extLst>
                <a:ext uri="{FF2B5EF4-FFF2-40B4-BE49-F238E27FC236}">
                  <a16:creationId xmlns:a16="http://schemas.microsoft.com/office/drawing/2014/main" id="{635B9A20-E699-EA41-A649-DE0E8859391A}"/>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142107" y="4839172"/>
              <a:ext cx="169663" cy="169663"/>
            </a:xfrm>
            <a:prstGeom prst="rect">
              <a:avLst/>
            </a:prstGeom>
          </p:spPr>
        </p:pic>
      </p:grpSp>
      <p:sp>
        <p:nvSpPr>
          <p:cNvPr id="25" name="Round Diagonal Corner Rectangle 24">
            <a:extLst>
              <a:ext uri="{FF2B5EF4-FFF2-40B4-BE49-F238E27FC236}">
                <a16:creationId xmlns:a16="http://schemas.microsoft.com/office/drawing/2014/main" id="{DB0FD872-770B-594D-9798-5233920DC3A6}"/>
              </a:ext>
            </a:extLst>
          </p:cNvPr>
          <p:cNvSpPr/>
          <p:nvPr/>
        </p:nvSpPr>
        <p:spPr>
          <a:xfrm>
            <a:off x="578644" y="2721392"/>
            <a:ext cx="9636919" cy="1235869"/>
          </a:xfrm>
          <a:prstGeom prst="round2Diag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5191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ags/tag2.xml><?xml version="1.0" encoding="utf-8"?>
<p:tagLst xmlns:a="http://schemas.openxmlformats.org/drawingml/2006/main" xmlns:r="http://schemas.openxmlformats.org/officeDocument/2006/relationships" xmlns:p="http://schemas.openxmlformats.org/presentationml/2006/main">
  <p:tag name="AS_UNIQUEID" val="90"/>
</p:tagLst>
</file>

<file path=ppt/tags/tag3.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D9747E"/>
      </a:accent1>
      <a:accent2>
        <a:srgbClr val="675F78"/>
      </a:accent2>
      <a:accent3>
        <a:srgbClr val="433E4F"/>
      </a:accent3>
      <a:accent4>
        <a:srgbClr val="F0BB79"/>
      </a:accent4>
      <a:accent5>
        <a:srgbClr val="DD7E7D"/>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1390EDF-2281-9043-9A42-FDA57F05519E}">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412</TotalTime>
  <Words>2066</Words>
  <Application>Microsoft Office PowerPoint</Application>
  <PresentationFormat>Widescreen</PresentationFormat>
  <Paragraphs>347</Paragraphs>
  <Slides>28</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Calibri Light</vt:lpstr>
      <vt:lpstr>Chronicle Text G1 Roman</vt:lpstr>
      <vt:lpstr>Office Theme</vt:lpstr>
      <vt:lpstr>Title Slide</vt:lpstr>
      <vt:lpstr>PowerPoint Presentation</vt:lpstr>
      <vt:lpstr>Faculty</vt:lpstr>
      <vt:lpstr>Disclosures</vt:lpstr>
      <vt:lpstr>Learning Objectives</vt:lpstr>
      <vt:lpstr>PowerPoint Presentation</vt:lpstr>
      <vt:lpstr>Longitudinal Cohort Studies Support the March Model</vt:lpstr>
      <vt:lpstr>What Causes the March?</vt:lpstr>
      <vt:lpstr>Common Genetic Factors</vt:lpstr>
      <vt:lpstr>What Causes the March?</vt:lpstr>
      <vt:lpstr>Common Environmental Factors</vt:lpstr>
      <vt:lpstr>Common Environmental Factors</vt:lpstr>
      <vt:lpstr>Common Environmental Factors</vt:lpstr>
      <vt:lpstr>Common Environmental Factors</vt:lpstr>
      <vt:lpstr>Common Environmental Factors</vt:lpstr>
      <vt:lpstr>What Causes the March?</vt:lpstr>
      <vt:lpstr>Common Type 2 Inflammatory Pathways</vt:lpstr>
      <vt:lpstr>Atopic Dermatitis Is the March “Gateway”</vt:lpstr>
      <vt:lpstr>Can We Prevent the March?</vt:lpstr>
      <vt:lpstr>Does Treatment of AD Protect Against Allergy?</vt:lpstr>
      <vt:lpstr>Does Treatment of AD Protect Against Allergy?</vt:lpstr>
      <vt:lpstr>Can We Prevent the March?</vt:lpstr>
      <vt:lpstr>Biologic Therapies for Type 2 Inflammation</vt:lpstr>
      <vt:lpstr>Can We Prevent the March?</vt:lpstr>
      <vt:lpstr>Immunotherapy</vt:lpstr>
      <vt:lpstr>New Concepts in the Allergic March</vt:lpstr>
      <vt:lpstr>Eosinophilic Esophagitis Is Late to the March</vt:lpstr>
      <vt:lpstr>New Concepts in the Allergic March</vt:lpstr>
      <vt:lpstr>New Concepts in the Allergic March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the Allergic march in Children: Where are We?</dc:title>
  <dc:creator>Brett Mutschler</dc:creator>
  <cp:lastModifiedBy>Sarah Steepleton</cp:lastModifiedBy>
  <cp:revision>50</cp:revision>
  <dcterms:created xsi:type="dcterms:W3CDTF">2021-05-04T13:36:14Z</dcterms:created>
  <dcterms:modified xsi:type="dcterms:W3CDTF">2021-06-01T15:34:58Z</dcterms:modified>
</cp:coreProperties>
</file>