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BF08-A7F1-4938-1D25-56906E83D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659387-FCE8-D00E-DF35-C177C849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BC45-2557-4815-8842-B9A2D09C0D33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14C748-0D84-B6A9-493E-112D83F9E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37ADE2-6DBE-33B4-1247-CD971FBF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97C3F-E19E-45D4-BFD9-C8AB5CFBB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2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F41594-98E1-EFE8-791D-1EC498B99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32936-2567-D80B-21AC-10896F11A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3E6C6-B596-464E-0B20-AB4E42805F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5BC45-2557-4815-8842-B9A2D09C0D33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6280B-09B7-21DA-ED23-69D579C96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B7991-9E10-2D0E-E8BE-DA3814EF7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97C3F-E19E-45D4-BFD9-C8AB5CFBB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9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442744-8B32-4C6A-6A0D-6BB4817BA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E31D9-F41D-2728-A5BF-43C73AC275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A3AB0A-0F41-327B-ED29-390381C3F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Gut—The Inner Tube of Life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ACEA5C-6FCF-B291-C52A-48640B3AD5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3023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8C2949-5F16-E30F-0F03-684C09A54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an Epithelial Unit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934636-811C-4E72-2343-9FB593A5A2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0207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0BB550-E2A6-C91C-2A6D-24107716E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149CC3-2885-2162-AC6B-DE9E3866DC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5912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2E4BFD-DC01-4B13-4B1D-414E6532B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Host Microbial Frontline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F7AB4-E39E-41C8-045C-6C2F5C78CD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9342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8315AA-4297-81EA-8E1B-049F26EDB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Human Microbiome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246A4B-7012-8D32-F63B-9A8BAFA57B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4583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CD0BF4-F701-ABB2-9362-D244C9F1D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089130-74D1-D5CE-CCF9-DCA2AF269E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7857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A21821-528E-F184-E760-8F4257EA2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Human DNA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36511C-55B7-0AA6-34CB-C49A9B5147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7697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7CB11B-5900-7BC4-C57B-DC85276E3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Microbiome: Who’s there?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58E382-C89E-E4DC-5935-8EB254783C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9886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07A773-A09E-1F94-B02E-43C35ABDF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Differences in Infant Microbiome Based on Delivery Mode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498A2E-03FA-1E75-F8F9-A056F48FDD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6031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1BF4EB-AA86-FAEB-CC79-4890A083E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Microbial Composition Varies According to the Original Seeding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49247D-2AC7-144E-7645-B01A5A97B7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0528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6169D7-F044-F8AA-DFD5-9DA9D3D5D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Faculty Presenter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18C2AB-714F-F33E-EB72-E7907BC257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5301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D3CD74-4BED-3F2B-C600-03E76673C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Development of Gut Microbiome During the Stages of Life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ED12E7-BBB7-E042-352B-6D539A340A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5010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432317-6831-8CF1-772F-782CB4074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First 1,000 Days Matter…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154F89-F4FA-F1D3-D11A-B257E5701D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6411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324446-D29C-BF6D-FC5D-D12B9836D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Gut Microbiome is Like a Fingerprint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B3490C-390B-7424-4C4E-97FB5564A1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7689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7AF32B-646A-55ED-39F6-D96D29F32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My Gut Microbiome the Same as Yours?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8351C4-AF40-D19D-DFE3-60F6974496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81876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2FF1CB-90A6-2F41-714C-170A9CE40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the Environment in the Human Microbiota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65E403-DF31-1AFD-1BC1-9F9BE3963C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6954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F96D78-F1AF-837B-1DD3-1277E23DA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 for Studying Gut Microbiota Composition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E22541-45E2-130D-B9E5-26D135C489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88581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DC32CC-1647-2687-AE1A-ECB90BAFB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Host Gut Microbes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3FA098-9958-FF45-4A1A-3CF7C25530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9969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064BE2-24A7-9DD4-D258-BD272B8BB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Intestinal Microbiota in Health/Disease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7AC3DB-B5CE-FE24-A291-B6549E4FD9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22471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A513C0-024C-7535-7234-297AF064F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Mucus Penetrability in Human Colonic Biopsies From Ulcerative Colitis Patients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CB802E-8274-4687-C166-D47295EBCE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83681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49EE2A-21AA-1D49-68B9-111C03725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Microbiome on Immunity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29F253-95AC-8C6F-A847-54E71E8A45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3989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637C70-4734-E24C-C32D-3B52155E9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Faculty Disclosures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1AEA12-BBD9-E04F-D54F-EE56E6811A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72395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331CED-AF0B-903C-6DF7-FC83A3BD5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Promotion of Immune Regulation by the Microbiota During Steady State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02FEB8-5933-8CD0-6359-80F18C4CFF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79003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FE82F6-7EE4-5CF3-15D6-54AF05FE0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microbiota plays a fundamental role in the induction, education, and function of the mammalian immune system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6BA7D7-B9AE-E0B7-E9BF-B4F5135117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31839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E2A328-5457-A4C3-958E-1A8898E09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Probiotics</a:t>
            </a:r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54E8B3-CAC6-4150-5E9B-4A946C9D8F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6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1A47EC-353E-1E35-9D42-39005702C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 of Probiotics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817069-92D7-4E91-365D-3E546B0ACA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88231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5CE3BF-1DAD-5A18-832E-FB44B86A2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Lactobacillus Rhamnosus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0257F5-2CC8-941E-CC71-FDF0E6733C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01489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9C55DC-8DAE-88E0-2BA5-18C1C25E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Probiotics: Properties Are Strain-Dependent</a:t>
            </a:r>
            <a:r>
              <a:rPr lang="en-US" b="0" baseline="30000"/>
              <a:t> [1]</a:t>
            </a:r>
            <a:r>
              <a:rPr lang="en-US"/>
              <a:t> and Products Are Not All Formulated the Same Way</a:t>
            </a:r>
            <a:r>
              <a:rPr lang="en-US" b="0" baseline="30000"/>
              <a:t> [2]</a:t>
            </a:r>
            <a:endParaRPr lang="en-US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55163D-D7D7-2743-ACD0-C17B209E58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26182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33860B-8A7A-67AB-B519-AD02A92EA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Strain Matters: Intra-Species Variation Among </a:t>
            </a:r>
            <a:r>
              <a:rPr lang="en-US" i="1"/>
              <a:t>Lactobacillus rhamnosus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10529B-1B73-2C80-85C4-AD9645761F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91934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2E4AE8-77E8-1248-F6C7-B1DE1BDEF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Feeding the Microbiota: Prebiotics vs Probiotics</a:t>
            </a:r>
            <a:r>
              <a:rPr lang="en-US" b="0" baseline="30000"/>
              <a:t> [1]</a:t>
            </a:r>
            <a:endParaRPr lang="en-US" b="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041DDE-8096-76EF-A43D-0625E7EB80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50894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348E54-A7D4-6463-DDEF-883AEEDCF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the Effects of Probiotics Can Differ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9E9F64-043D-738A-9C5A-9FE845700D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10107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742BA1-A61B-B8F7-C6B9-29ED208CD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Lactobacillus rhamnosus</a:t>
            </a:r>
            <a:r>
              <a:rPr lang="en-US"/>
              <a:t> GG Probiotic</a:t>
            </a:r>
            <a:br>
              <a:rPr lang="en-US"/>
            </a:br>
            <a:r>
              <a:rPr lang="en-US" sz="2800" b="0"/>
              <a:t>(Trademark LGG</a:t>
            </a:r>
            <a:r>
              <a:rPr lang="en-US" sz="2800" b="0" baseline="30000"/>
              <a:t>®</a:t>
            </a:r>
            <a:r>
              <a:rPr lang="en-US" sz="2800" b="0"/>
              <a:t>, ATCC 53103)</a:t>
            </a:r>
            <a:endParaRPr lang="en-US" sz="28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03079C-E973-CE6E-18ED-89F66A09A4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9212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CDFDD9-3835-8A59-4D48-EF57E8FEC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Objectives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8D7E9F-8F8F-5A46-DD1D-2DD8388ADF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55148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D5FD15-9A34-C659-2F99-42501B3E1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Characteristics of LGG</a:t>
            </a:r>
            <a:r>
              <a:rPr lang="en-US" baseline="30000"/>
              <a:t>®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0B8153-4E93-5EAE-886B-E53FD5E975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48288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9CA6BE-F435-2BE2-0057-E2377E1F2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LGG</a:t>
            </a:r>
            <a:r>
              <a:rPr lang="en-US" baseline="30000"/>
              <a:t>®</a:t>
            </a:r>
            <a:r>
              <a:rPr lang="en-US"/>
              <a:t> Immune Activity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367414-6D22-A07E-DCC6-3298B58AD3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47089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2FC452-A78A-ABDC-40B9-E4CA2C51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LGG</a:t>
            </a:r>
            <a:r>
              <a:rPr lang="en-US" baseline="30000"/>
              <a:t>®</a:t>
            </a:r>
            <a:r>
              <a:rPr lang="en-US"/>
              <a:t> Effect on Epithelial Integrity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569D18-AA4C-F8AF-CFCD-69FEF8A709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30260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7DAF84-3658-A3F0-6921-B78A6E065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Probiotic-Derived Functional Factors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B6377F-38C9-1588-A941-805B0B137B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10481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D39FE1-BDD2-4305-A4E4-C5197C260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LGG</a:t>
            </a:r>
            <a:r>
              <a:rPr lang="en-US" baseline="30000"/>
              <a:t>®</a:t>
            </a:r>
            <a:r>
              <a:rPr lang="en-US"/>
              <a:t> Probiotic Has a Unique, Strain-Dependent Mechanism of Action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D95391-708C-3D5B-1AFA-AE96948BE8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99903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2A2F18-2806-1F34-B1A1-F4793E942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D0C600-9319-C520-7AA5-E096E66748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36514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FB7CB4-6918-2DA8-45D4-DD78E40A8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LGG</a:t>
            </a:r>
            <a:r>
              <a:rPr lang="en-US" baseline="30000"/>
              <a:t>®</a:t>
            </a:r>
            <a:r>
              <a:rPr lang="en-US"/>
              <a:t> During Critical Window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7DEAD2-37EA-5E00-509E-5013219ACE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64795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A946CF-73FB-AF15-4B6C-E86E63BE2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D2EB4E-F04A-1EC1-E6AE-5D40359FA3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3131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AE38C5-863D-C8B0-A0CD-2B3773B7F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A4E7F0-2EFD-BD08-0B62-E84A4A66E5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9292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8110AC-39B8-948C-AECD-9B1A7DE29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Allergy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40A35B-24E5-3C27-8232-8601C40858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1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176BCB-5992-845E-4386-4BDCE8D97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Microbiome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F45179-43AD-4DEA-C8DA-B34208262B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1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6F9BFB-F35A-FC7F-9261-7F6BD0D19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Increasing Prevalence of Food Allergies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B1D482-87A6-B2C9-AFFB-9F5A4BDCAE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51840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23DCFB-A3FF-3C6E-C371-48D467CDB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Prevalence of Food Allergy Worldwide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51235E-6FA1-56D1-733B-B195FDC7AD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02670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E1845D-613F-320C-569F-B9E80DDBB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11984B-8105-9433-E433-ADAD1FC49A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62099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E39A2A-03BB-5F49-6193-1E3621D4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Effects of Probiotics in Atopic Disease Management</a:t>
            </a:r>
            <a:r>
              <a:rPr lang="en-US" sz="3200" b="0" baseline="30000"/>
              <a:t> [1]–[4]</a:t>
            </a:r>
            <a:endParaRPr lang="en-US" sz="3200" b="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319DAC-FE46-6D62-8E61-693AF428F0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65741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9BA594-D040-8E01-FD17-A753B9AF3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Effects of Probiotics in Atopic Disease Management</a:t>
            </a:r>
            <a:r>
              <a:rPr lang="en-US" sz="3200" b="0" baseline="30000"/>
              <a:t> [1]–[4]</a:t>
            </a:r>
            <a:endParaRPr lang="en-US" sz="3200" b="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009AAD-56ED-3E1B-78A4-1D940BA2AA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99278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15E74D-3D29-C8D8-8518-EF649BABB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LGG</a:t>
            </a:r>
            <a:r>
              <a:rPr lang="en-US" baseline="30000"/>
              <a:t>®</a:t>
            </a:r>
            <a:r>
              <a:rPr lang="en-US"/>
              <a:t> Probiotic Has Been Shown to Play a Role in Managing Atopic Eczema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2778D9-81DA-7733-9E78-B9BBF73EE5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8075"/>
      </p:ext>
    </p:extLst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257C7C-86ED-273B-1377-9C4E9D693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LGG</a:t>
            </a:r>
            <a:r>
              <a:rPr lang="en-US" baseline="30000"/>
              <a:t>®</a:t>
            </a:r>
            <a:r>
              <a:rPr lang="en-US"/>
              <a:t> Probiotic Has Been Shown to Play a Role in Managing Atopic Dermatitis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940369-F9D3-C07E-6181-C497F319BD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96212"/>
      </p:ext>
    </p:extLst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F5CB75-CF3A-814A-034E-9EB08A82F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LGG</a:t>
            </a:r>
            <a:r>
              <a:rPr lang="en-US" baseline="30000"/>
              <a:t>®</a:t>
            </a:r>
            <a:r>
              <a:rPr lang="en-US"/>
              <a:t> Probiotic Has Been Shown to Play a Role in Managing Infantile Colic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E33B05-040F-79A2-7E3D-E719ADAA9E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92000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46155B-1AF4-6C10-1595-FA2DBEEFE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LGG</a:t>
            </a:r>
            <a:r>
              <a:rPr lang="en-US" sz="2800" baseline="30000"/>
              <a:t>®</a:t>
            </a:r>
            <a:r>
              <a:rPr lang="en-US" sz="2800"/>
              <a:t> Probiotic Reduces Inflammation and Supports Gut Barrier Function in Infants With CMAC: Fecal Calprotectin Results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6EBA2-016D-356E-C974-73298CC121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75243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F1D474-0620-4DBE-64D5-87D30E680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LGG</a:t>
            </a:r>
            <a:r>
              <a:rPr lang="en-US" sz="3000" baseline="30000"/>
              <a:t>®</a:t>
            </a:r>
            <a:r>
              <a:rPr lang="en-US" sz="3000"/>
              <a:t> Probiotic Reduces the Occurrence of Hematochezia in Infants With CMAC: Occult Blood Stool Results</a:t>
            </a:r>
            <a:endParaRPr lang="en-US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248ECB-71F1-9D04-8033-89ABB1EDDC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1662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6AA003-681C-3D27-07FE-257061E84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Microbiota and	Humans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B52901-FD94-724E-B463-92C3F2ABF8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39779"/>
      </p:ext>
    </p:extLst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CCB812-ADAF-0B02-9F63-E3A8CB3B9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CA70AC-7A45-E6E6-25DB-97ECBA2707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2367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987E0E-2458-D9C6-8FB1-FB288092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02061A-6A08-446F-4EEA-8984587391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2115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56BA63-15B5-F2EE-4EF7-8E06DE672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mutualistic relationship between the gut microbiome and the host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B3EF20-AA67-3FFF-0EA7-BAEE8C7032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5666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FCF63C-ED4A-0742-8DDF-83F87B7D0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Beneficial effects of the gut microbiota on the intestinal tract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774FEB-6D53-E7FC-0CD2-0FD5748353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9233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387</Words>
  <Application>Microsoft Office PowerPoint</Application>
  <PresentationFormat>Widescreen</PresentationFormat>
  <Paragraphs>54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Calibri Light</vt:lpstr>
      <vt:lpstr>Office Theme</vt:lpstr>
      <vt:lpstr>PowerPoint Presentation</vt:lpstr>
      <vt:lpstr>Faculty Presenter</vt:lpstr>
      <vt:lpstr>Faculty Disclosures</vt:lpstr>
      <vt:lpstr>Learning Objectives</vt:lpstr>
      <vt:lpstr>Microbiome</vt:lpstr>
      <vt:lpstr>Microbiota and Humans</vt:lpstr>
      <vt:lpstr>Definitions</vt:lpstr>
      <vt:lpstr>The mutualistic relationship between the gut microbiome and the host</vt:lpstr>
      <vt:lpstr>Beneficial effects of the gut microbiota on the intestinal tract</vt:lpstr>
      <vt:lpstr>The Gut—The Inner Tube of Life</vt:lpstr>
      <vt:lpstr>Structure of an Epithelial Unit</vt:lpstr>
      <vt:lpstr>PowerPoint Presentation</vt:lpstr>
      <vt:lpstr>Host Microbial Frontline</vt:lpstr>
      <vt:lpstr>The Human Microbiome</vt:lpstr>
      <vt:lpstr>PowerPoint Presentation</vt:lpstr>
      <vt:lpstr>The Human DNA</vt:lpstr>
      <vt:lpstr>The Microbiome: Who’s there?</vt:lpstr>
      <vt:lpstr>Differences in Infant Microbiome Based on Delivery Mode</vt:lpstr>
      <vt:lpstr>Microbial Composition Varies According to the Original Seeding</vt:lpstr>
      <vt:lpstr>Development of Gut Microbiome During the Stages of Life</vt:lpstr>
      <vt:lpstr>The First 1,000 Days Matter…</vt:lpstr>
      <vt:lpstr>The Gut Microbiome is Like a Fingerprint</vt:lpstr>
      <vt:lpstr>Is My Gut Microbiome the Same as Yours?</vt:lpstr>
      <vt:lpstr>Role of the Environment in the Human Microbiota</vt:lpstr>
      <vt:lpstr>Methods for Studying Gut Microbiota Composition</vt:lpstr>
      <vt:lpstr>Host Gut Microbes</vt:lpstr>
      <vt:lpstr>Intestinal Microbiota in Health/Disease</vt:lpstr>
      <vt:lpstr>Mucus Penetrability in Human Colonic Biopsies From Ulcerative Colitis Patients</vt:lpstr>
      <vt:lpstr>Role of Microbiome on Immunity</vt:lpstr>
      <vt:lpstr>Promotion of Immune Regulation by the Microbiota During Steady State</vt:lpstr>
      <vt:lpstr>The microbiota plays a fundamental role in the induction, education, and function of the mammalian immune system</vt:lpstr>
      <vt:lpstr>Probiotics</vt:lpstr>
      <vt:lpstr>Definition of Probiotics</vt:lpstr>
      <vt:lpstr>Lactobacillus Rhamnosus</vt:lpstr>
      <vt:lpstr>Probiotics: Properties Are Strain-Dependent [1] and Products Are Not All Formulated the Same Way [2]</vt:lpstr>
      <vt:lpstr>Strain Matters: Intra-Species Variation Among Lactobacillus rhamnosus</vt:lpstr>
      <vt:lpstr>Feeding the Microbiota: Prebiotics vs Probiotics [1]</vt:lpstr>
      <vt:lpstr>Why the Effects of Probiotics Can Differ</vt:lpstr>
      <vt:lpstr>Lactobacillus rhamnosus GG Probiotic (Trademark LGG®, ATCC 53103)</vt:lpstr>
      <vt:lpstr>Characteristics of LGG®</vt:lpstr>
      <vt:lpstr>LGG® Immune Activity</vt:lpstr>
      <vt:lpstr>LGG® Effect on Epithelial Integrity</vt:lpstr>
      <vt:lpstr>Probiotic-Derived Functional Factors</vt:lpstr>
      <vt:lpstr>LGG® Probiotic Has a Unique, Strain-Dependent Mechanism of Action</vt:lpstr>
      <vt:lpstr>PowerPoint Presentation</vt:lpstr>
      <vt:lpstr>Role of LGG® During Critical Window</vt:lpstr>
      <vt:lpstr>Implication</vt:lpstr>
      <vt:lpstr>PowerPoint Presentation</vt:lpstr>
      <vt:lpstr>Understanding Allergy</vt:lpstr>
      <vt:lpstr>Increasing Prevalence of Food Allergies</vt:lpstr>
      <vt:lpstr>Prevalence of Food Allergy Worldwide</vt:lpstr>
      <vt:lpstr>PowerPoint Presentation</vt:lpstr>
      <vt:lpstr>Effects of Probiotics in Atopic Disease Management [1]–[4]</vt:lpstr>
      <vt:lpstr>Effects of Probiotics in Atopic Disease Management [1]–[4]</vt:lpstr>
      <vt:lpstr>LGG® Probiotic Has Been Shown to Play a Role in Managing Atopic Eczema</vt:lpstr>
      <vt:lpstr>LGG® Probiotic Has Been Shown to Play a Role in Managing Atopic Dermatitis</vt:lpstr>
      <vt:lpstr>LGG® Probiotic Has Been Shown to Play a Role in Managing Infantile Colic</vt:lpstr>
      <vt:lpstr>LGG® Probiotic Reduces Inflammation and Supports Gut Barrier Function in Infants With CMAC: Fecal Calprotectin Results</vt:lpstr>
      <vt:lpstr>LGG® Probiotic Reduces the Occurrence of Hematochezia in Infants With CMAC: Occult Blood Stool Results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pnce@pnce.org;cme@annenberg.net;Fayez Ghishan</dc:creator>
  <cp:lastModifiedBy>Mark Gorney</cp:lastModifiedBy>
  <cp:revision>2</cp:revision>
  <dcterms:created xsi:type="dcterms:W3CDTF">2022-05-13T21:47:37Z</dcterms:created>
  <dcterms:modified xsi:type="dcterms:W3CDTF">2022-05-16T18:17:38Z</dcterms:modified>
</cp:coreProperties>
</file>