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717" r:id="rId2"/>
    <p:sldMasterId id="2147483729" r:id="rId3"/>
    <p:sldMasterId id="2147483741" r:id="rId4"/>
    <p:sldMasterId id="2147483749" r:id="rId5"/>
  </p:sldMasterIdLst>
  <p:notesMasterIdLst>
    <p:notesMasterId r:id="rId39"/>
  </p:notesMasterIdLst>
  <p:sldIdLst>
    <p:sldId id="633" r:id="rId6"/>
    <p:sldId id="259" r:id="rId7"/>
    <p:sldId id="279" r:id="rId8"/>
    <p:sldId id="280" r:id="rId9"/>
    <p:sldId id="612" r:id="rId10"/>
    <p:sldId id="611" r:id="rId11"/>
    <p:sldId id="610" r:id="rId12"/>
    <p:sldId id="578" r:id="rId13"/>
    <p:sldId id="590" r:id="rId14"/>
    <p:sldId id="615" r:id="rId15"/>
    <p:sldId id="626" r:id="rId16"/>
    <p:sldId id="623" r:id="rId17"/>
    <p:sldId id="630" r:id="rId18"/>
    <p:sldId id="629" r:id="rId19"/>
    <p:sldId id="628" r:id="rId20"/>
    <p:sldId id="627" r:id="rId21"/>
    <p:sldId id="287" r:id="rId22"/>
    <p:sldId id="288" r:id="rId23"/>
    <p:sldId id="286" r:id="rId24"/>
    <p:sldId id="290" r:id="rId25"/>
    <p:sldId id="343" r:id="rId26"/>
    <p:sldId id="303" r:id="rId27"/>
    <p:sldId id="469" r:id="rId28"/>
    <p:sldId id="624" r:id="rId29"/>
    <p:sldId id="596" r:id="rId30"/>
    <p:sldId id="600" r:id="rId31"/>
    <p:sldId id="258" r:id="rId32"/>
    <p:sldId id="601" r:id="rId33"/>
    <p:sldId id="378" r:id="rId34"/>
    <p:sldId id="573" r:id="rId35"/>
    <p:sldId id="602" r:id="rId36"/>
    <p:sldId id="632" r:id="rId37"/>
    <p:sldId id="63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2C5F"/>
    <a:srgbClr val="84BD00"/>
    <a:srgbClr val="C5E86C"/>
    <a:srgbClr val="00A9E0"/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630" y="102"/>
      </p:cViewPr>
      <p:guideLst>
        <p:guide orient="horz" pos="378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23A9-8F40-48D0-BBCC-4292A22F7D72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5487B-9016-43A0-89A3-CA6CAAEC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1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207E7-B12F-4135-9274-D41978BB49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91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207E7-B12F-4135-9274-D41978BB49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99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05535-C89F-4E67-BD1A-5C5EA418DF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68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3581-7161-9C4C-8792-15A57C97C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4F83E-2710-B144-BB95-B8C353E9D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1110-5633-2E4A-9FAF-4987E8FD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13C6-A4BF-A842-9635-B1271B30A9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61BC41-6209-C445-BAF6-8520D44E6342}"/>
              </a:ext>
            </a:extLst>
          </p:cNvPr>
          <p:cNvCxnSpPr/>
          <p:nvPr userDrawn="1"/>
        </p:nvCxnSpPr>
        <p:spPr>
          <a:xfrm>
            <a:off x="0" y="1298422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5221F8-F0C6-B542-9924-44A8216478A7}"/>
              </a:ext>
            </a:extLst>
          </p:cNvPr>
          <p:cNvCxnSpPr/>
          <p:nvPr userDrawn="1"/>
        </p:nvCxnSpPr>
        <p:spPr>
          <a:xfrm>
            <a:off x="0" y="628073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C8EC16E-0812-9643-A96A-048B5A48D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88" y="6400580"/>
            <a:ext cx="248682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6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50E2-2CB7-41D3-859C-9CFA9909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B89F6-F6CE-4B81-83B0-0A93229C1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3EE76-9906-4C23-B038-318DADE4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65B-39B4-4741-9595-504ED5EF56F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A360F-F76F-4525-9123-090F6E0D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E86AD-903C-4D3E-9063-EDF72ADAF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78B-B67F-4669-87D8-D4ACAAC6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5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5FBE2-4240-4D3F-83F1-4A3DE9CF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978D5-E30B-4BA1-9658-A62AEA7D8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E13CF-54E1-4F9E-A248-FCC4FA982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1D00D-6B37-4360-B305-F5577BC78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65B-39B4-4741-9595-504ED5EF56F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8944D-FC15-4249-9563-F641F795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147B5-64BD-48D4-B7D0-79AEEF6A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78B-B67F-4669-87D8-D4ACAAC6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27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99321-DEB5-45FF-92DC-6C011EBD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3669D-C039-4A1F-838D-13E9A3624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2424C-DF38-4145-B2DC-F3EBA2E00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25239-7673-49B3-B2E3-1D8F7B4D5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B62F76-DB41-44B5-8BA0-FB6498B97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778374-3D80-4F9C-9759-D9FCBF3E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65B-39B4-4741-9595-504ED5EF56F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FC688-F283-410B-8AFB-C9E77574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CBE55-4C14-4930-B38C-CB834509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78B-B67F-4669-87D8-D4ACAAC6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13B00-3A3A-41D0-B748-2FC1E865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C82D8-5F64-4843-9ECB-A437AD2D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65B-39B4-4741-9595-504ED5EF56F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C2275-E1FD-4F2C-8744-EB4369E0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99707-0011-4566-ACEC-BD921382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78B-B67F-4669-87D8-D4ACAAC6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82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FAF84-48B5-4005-9880-6B44672A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65B-39B4-4741-9595-504ED5EF56F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140135-F19E-4DDF-968B-6372632D9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47BA7-7A00-48E3-86E4-E3EB2761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78B-B67F-4669-87D8-D4ACAAC6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24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3077B-0B9B-4884-9E39-9B7A9853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D5D07-EA86-4EDD-887F-6D48315ED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CDAEB-6F96-4F2E-9105-E7E1939A5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0CA51-8DC5-4FFE-A43D-B1CB8C20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65B-39B4-4741-9595-504ED5EF56F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11579-C91E-488F-84F8-D84EBF6F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9EBE0-6502-452B-A0E4-73441764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78B-B67F-4669-87D8-D4ACAAC6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92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C4D85-E41D-4256-82C0-88782C41D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D1CE8-1255-4E68-B9F4-D142C990E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29026-8545-4DB7-99BD-D272C7469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0FFF9-C073-470A-9F23-F4AECBD6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65B-39B4-4741-9595-504ED5EF56F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A1366-7813-4F84-B281-EEAA4492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F0130-BDFF-4E20-8ABF-AB3CA17E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78B-B67F-4669-87D8-D4ACAAC6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61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178E-F8E2-416A-84A0-24D1DA01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E6AB8-DD38-4968-A830-D02D524B2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DA30B-1AD2-4613-B9C3-71564EC0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65B-39B4-4741-9595-504ED5EF56F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453B0-1ECD-4667-870A-8D2E7C3C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33D83-9061-4673-A968-F25DA4A5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78B-B67F-4669-87D8-D4ACAAC6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07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ACFF50-2D8E-4171-B46A-203327BD0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3BDFF-8E6E-495E-9215-C315AA728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F0A08-320A-4FE6-A2D3-2D39F78EA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65B-39B4-4741-9595-504ED5EF56F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DB383-76E5-4F3A-A059-ED858467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539DC-E524-4F2C-AEF0-AA7F03DD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78B-B67F-4669-87D8-D4ACAAC6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BBED-9F4D-4E42-A8F2-B61F257E1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50C0D-C026-4B3E-BA5B-0B071D211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C57CC-1938-430C-A916-03972413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678A-EC1B-49BA-8041-B3EB53279BC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4D2DD-6CA5-4425-A91D-9A04B3B0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D4DE8-5568-4ED3-9FFB-11B08E690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D0E6-6A98-4696-B682-01593CDD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4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C06E-022D-4944-AEC1-C4C18C1F5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AA46F-3B3F-1240-9262-8ADA629D9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676" y="1473933"/>
            <a:ext cx="11201400" cy="647944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1B092-B1B3-B646-BABF-BF3C86759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399" y="2212487"/>
            <a:ext cx="11201400" cy="40241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CD4FF-24BD-1348-ADB1-CDB9BF73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13C6-A4BF-A842-9635-B1271B30A9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E4C4D1-6458-CA4A-A221-1D59EC6A51B1}"/>
              </a:ext>
            </a:extLst>
          </p:cNvPr>
          <p:cNvCxnSpPr/>
          <p:nvPr userDrawn="1"/>
        </p:nvCxnSpPr>
        <p:spPr>
          <a:xfrm>
            <a:off x="0" y="1298422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40A9FA-71EF-E24F-A205-14BCD988CEB2}"/>
              </a:ext>
            </a:extLst>
          </p:cNvPr>
          <p:cNvCxnSpPr/>
          <p:nvPr userDrawn="1"/>
        </p:nvCxnSpPr>
        <p:spPr>
          <a:xfrm>
            <a:off x="0" y="628073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2F6CDBC-65F9-FF4B-911A-A7A6096B2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88" y="6400580"/>
            <a:ext cx="248682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67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E501-C66C-4C29-92C8-B8AC1696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043DF-EDDD-4010-8471-617C670C4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7057D-805C-4AA7-961A-898D7DD2E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678A-EC1B-49BA-8041-B3EB53279BC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11D82-0FFA-426C-9673-F1007D0E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9E2EB-97A5-4A9D-AA2C-4FCE749F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D0E6-6A98-4696-B682-01593CDD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26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3F3F-8E86-45B8-998E-3585B91F0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48A39-EB46-4ABB-80C2-C0084DAEE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1AE30-7F39-4627-BB5F-52960993C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678A-EC1B-49BA-8041-B3EB53279BC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C67B1-8A05-4358-A946-1483C6987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B1D31-7FD8-44BC-A0CC-E8079911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D0E6-6A98-4696-B682-01593CDD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75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9409F-10A7-456E-AAD6-1BC16E8B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9D516-A952-4754-8D06-0FAEDF2BE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48D7F-69B7-4416-B106-46191EF13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4AF53-FD60-4AFF-B70B-F3E401D2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678A-EC1B-49BA-8041-B3EB53279BC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B75D8-2147-4AC5-A50B-808C37AC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3FA71-98EA-451E-BF53-9C26897F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D0E6-6A98-4696-B682-01593CDD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04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7C6A5-6A46-43E5-BDBC-7B23E9CB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80CC5-6AF8-4373-9CB0-38A7B1E32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978A5-9499-4F2E-9FDC-F7C987067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AA2D2-BA60-4B4B-BB9D-22ED8067E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D55B02-631A-4DB9-A989-3B41CC68F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887EED-0AEA-4011-975D-9D5C6680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678A-EC1B-49BA-8041-B3EB53279BC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933B58-EACD-4E76-983C-ACC33DA2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694546-5A97-43CC-B88F-3F417215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D0E6-6A98-4696-B682-01593CDD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6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8FFD-E279-4D08-A05B-93936F15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B6FDB3-AAC4-4FDC-8F22-1BA29A65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678A-EC1B-49BA-8041-B3EB53279BC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1BD03-1480-4E7E-B043-78A43ED8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EE87C-794C-4D59-AD1C-742B71B3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D0E6-6A98-4696-B682-01593CDD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48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7064BA-9BE4-4478-9F48-615271FA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678A-EC1B-49BA-8041-B3EB53279BC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D5B22-4F3A-4416-BE08-97022B2F5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86F31-AAEF-4BB1-B617-B3DAE5EC1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D0E6-6A98-4696-B682-01593CDD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41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1E2E-9CDB-4AC7-9C69-B1CE82AE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BAA66-9E85-4651-9AB2-7927764C1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1B179-E0EF-4F73-B481-622A84396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DCAB3-4A7A-43FA-9119-FA1B4B83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678A-EC1B-49BA-8041-B3EB53279BC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888CD-FB25-4379-9F8E-7BD2E696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2F0C2-076C-4B82-8357-B6E1FB39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D0E6-6A98-4696-B682-01593CDD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24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6B96-5C13-4598-8B86-90ABB5F5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FF33E1-5332-4D4B-B561-AEB1F535D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45B9E-9A88-483D-896E-D0BF75691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41B2E-1FEF-429D-9B91-1531CE41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678A-EC1B-49BA-8041-B3EB53279BC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6AAB5-C792-4604-BFD0-13AA74583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1AA48-63AD-490D-B572-2EB8C102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D0E6-6A98-4696-B682-01593CDD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60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61A7-B5A9-42AC-8AAA-EE024100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6485F-E18A-4F6C-B9CF-73B01A924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1DBB3-5B0E-4A5C-97D2-99205F68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678A-EC1B-49BA-8041-B3EB53279BC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DAD1C-60E4-4B2C-89DB-ED5B43A1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B3081-62D2-400D-AF3A-CDB25411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D0E6-6A98-4696-B682-01593CDD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83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834A46-246C-4DBA-9FAB-7B3D1E86F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4594E-D642-4C7D-8282-C2A84D8A2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49BD8-9E54-4C1E-BBDE-7D769994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678A-EC1B-49BA-8041-B3EB53279BC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E59CF-5F73-424C-BF56-367CEA7B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A6FA4-5873-4E8D-A2C1-031CEC89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4D0E6-6A98-4696-B682-01593CDD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5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C06E-022D-4944-AEC1-C4C18C1F5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AA46F-3B3F-1240-9262-8ADA629D9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676" y="1743564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1B092-B1B3-B646-BABF-BF3C86759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5759" y="1743564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CD4FF-24BD-1348-ADB1-CDB9BF73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13C6-A4BF-A842-9635-B1271B30A9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E4C4D1-6458-CA4A-A221-1D59EC6A51B1}"/>
              </a:ext>
            </a:extLst>
          </p:cNvPr>
          <p:cNvCxnSpPr/>
          <p:nvPr userDrawn="1"/>
        </p:nvCxnSpPr>
        <p:spPr>
          <a:xfrm>
            <a:off x="0" y="1298422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2E8F16-3608-C449-B4A6-F9F32791C4F5}"/>
              </a:ext>
            </a:extLst>
          </p:cNvPr>
          <p:cNvCxnSpPr/>
          <p:nvPr userDrawn="1"/>
        </p:nvCxnSpPr>
        <p:spPr>
          <a:xfrm>
            <a:off x="0" y="628073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3EFD893-EE67-BD47-B803-7456FFB125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88" y="6400580"/>
            <a:ext cx="248682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81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3581-7161-9C4C-8792-15A57C97C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4F83E-2710-B144-BB95-B8C353E9D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1110-5633-2E4A-9FAF-4987E8FD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13C6-A4BF-A842-9635-B1271B30A9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61BC41-6209-C445-BAF6-8520D44E6342}"/>
              </a:ext>
            </a:extLst>
          </p:cNvPr>
          <p:cNvCxnSpPr/>
          <p:nvPr userDrawn="1"/>
        </p:nvCxnSpPr>
        <p:spPr>
          <a:xfrm>
            <a:off x="0" y="1298422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5221F8-F0C6-B542-9924-44A8216478A7}"/>
              </a:ext>
            </a:extLst>
          </p:cNvPr>
          <p:cNvCxnSpPr/>
          <p:nvPr userDrawn="1"/>
        </p:nvCxnSpPr>
        <p:spPr>
          <a:xfrm>
            <a:off x="0" y="628073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C8EC16E-0812-9643-A96A-048B5A48D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88" y="6400580"/>
            <a:ext cx="2486826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7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C06E-022D-4944-AEC1-C4C18C1F5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AA46F-3B3F-1240-9262-8ADA629D9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676" y="1473933"/>
            <a:ext cx="11201400" cy="647944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1B092-B1B3-B646-BABF-BF3C86759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399" y="2212487"/>
            <a:ext cx="11201400" cy="40241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CD4FF-24BD-1348-ADB1-CDB9BF73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13C6-A4BF-A842-9635-B1271B30A9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E4C4D1-6458-CA4A-A221-1D59EC6A51B1}"/>
              </a:ext>
            </a:extLst>
          </p:cNvPr>
          <p:cNvCxnSpPr/>
          <p:nvPr userDrawn="1"/>
        </p:nvCxnSpPr>
        <p:spPr>
          <a:xfrm>
            <a:off x="0" y="1298422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40A9FA-71EF-E24F-A205-14BCD988CEB2}"/>
              </a:ext>
            </a:extLst>
          </p:cNvPr>
          <p:cNvCxnSpPr/>
          <p:nvPr userDrawn="1"/>
        </p:nvCxnSpPr>
        <p:spPr>
          <a:xfrm>
            <a:off x="0" y="628073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2F6CDBC-65F9-FF4B-911A-A7A6096B2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88" y="6400580"/>
            <a:ext cx="2486826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38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C06E-022D-4944-AEC1-C4C18C1F5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AA46F-3B3F-1240-9262-8ADA629D9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676" y="1743564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1B092-B1B3-B646-BABF-BF3C86759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5759" y="1743564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CD4FF-24BD-1348-ADB1-CDB9BF73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13C6-A4BF-A842-9635-B1271B30A9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E4C4D1-6458-CA4A-A221-1D59EC6A51B1}"/>
              </a:ext>
            </a:extLst>
          </p:cNvPr>
          <p:cNvCxnSpPr/>
          <p:nvPr userDrawn="1"/>
        </p:nvCxnSpPr>
        <p:spPr>
          <a:xfrm>
            <a:off x="0" y="1298422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2E8F16-3608-C449-B4A6-F9F32791C4F5}"/>
              </a:ext>
            </a:extLst>
          </p:cNvPr>
          <p:cNvCxnSpPr/>
          <p:nvPr userDrawn="1"/>
        </p:nvCxnSpPr>
        <p:spPr>
          <a:xfrm>
            <a:off x="0" y="628073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3EFD893-EE67-BD47-B803-7456FFB125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88" y="6400580"/>
            <a:ext cx="2486826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69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1C57-F399-7548-BF40-BA9C78574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BF8DB-A7AA-A142-AF13-A5B25B3F3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B10E3-3AB3-E349-9344-2895DFDF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13C6-A4BF-A842-9635-B1271B30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86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4D3E-A274-0E4A-8C02-1E21BCEFF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D55AD-5FAD-C341-8028-9689BFD0B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5ED4B-B01D-F743-9865-253B2D10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2154D-4EED-DD48-97AC-0C5A816DB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E4AB6C-F901-3F4E-8E12-BC8708834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24134-619E-F749-9547-C92E9132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13C6-A4BF-A842-9635-B1271B30A9E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F25A16-68E1-F743-86DC-A762B808C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88" y="6400580"/>
            <a:ext cx="2486826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74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857C-18E7-0244-883A-8C8054997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6DDC0-F13E-0F47-AB0A-994E9FA9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13C6-A4BF-A842-9635-B1271B30A9E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75F099-EBE9-6247-873B-FF6471AE8E52}"/>
              </a:ext>
            </a:extLst>
          </p:cNvPr>
          <p:cNvCxnSpPr/>
          <p:nvPr userDrawn="1"/>
        </p:nvCxnSpPr>
        <p:spPr>
          <a:xfrm>
            <a:off x="0" y="628073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626AE1-C8CE-DB4F-9921-D736786F4E0F}"/>
              </a:ext>
            </a:extLst>
          </p:cNvPr>
          <p:cNvCxnSpPr/>
          <p:nvPr userDrawn="1"/>
        </p:nvCxnSpPr>
        <p:spPr>
          <a:xfrm>
            <a:off x="0" y="1298422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C3A098C-FC38-224D-B7F9-FAC261923E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88" y="6400580"/>
            <a:ext cx="2486826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54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DD07E-1012-9F47-98C5-75C6A489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13C6-A4BF-A842-9635-B1271B30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21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8F185-8E80-C684-E80D-9BF52E503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5D2EC-F767-F5C3-B2EC-1DAE0214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1C6BD-F1F3-5B41-40AF-3914E952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67C1-EBB3-4067-89A0-301D8808661E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F7C1E-8488-84D9-165D-FB9A42F2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D45DC-B5C0-112F-6223-AF9E773B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899-521D-4D70-9A0D-3A08919A3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70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93CB-8CF0-D46D-C39B-17326C1F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30F10-0229-1B52-8542-3ACCA0027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FB6A6-2A61-8E27-42EF-29BC31F62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67C1-EBB3-4067-89A0-301D8808661E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B008E-665C-F2F0-841A-B03B913BD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0422B-F191-7700-05F2-1B2C1A5E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899-521D-4D70-9A0D-3A08919A3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8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C55A0-2654-75DC-D40C-4548CA96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FFD9B-50AF-0C40-B682-DEE812C22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B607C-DB7F-E4E0-E0DB-1B2345DF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67C1-EBB3-4067-89A0-301D8808661E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C6365-549B-5074-ADB3-BE7D75DB2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3B62-1690-857B-D450-07F9563F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899-521D-4D70-9A0D-3A08919A3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8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C1C57-F399-7548-BF40-BA9C78574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FBF8DB-A7AA-A142-AF13-A5B25B3F3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B10E3-3AB3-E349-9344-2895DFDF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13C6-A4BF-A842-9635-B1271B30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256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331CC-DCEA-6444-4BC8-47414E11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FE33A-0F17-4662-E988-23FBBD18B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5CB2C-092B-C37C-4B3C-93AE1A6EC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B9223-F308-3866-5072-A635959F3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67C1-EBB3-4067-89A0-301D8808661E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3A36D-CF43-9858-97DF-D00888BE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7EA65-76CC-FC1E-C54A-2104CEB8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899-521D-4D70-9A0D-3A08919A3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74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0EBE-1B76-DD2D-5BF6-89F48254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6F08C-569D-A73D-CD29-6257255FE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1CDE0-1BC7-1DC4-6E16-D7C57A603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C8A99-FFFD-FBA7-7A62-A6CBF2C37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6C406-50BF-A733-C925-5C1109A14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26E57-385D-17EB-923E-69503B6D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67C1-EBB3-4067-89A0-301D8808661E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98DDF6-67D8-DD5E-5DB0-1973A9DBE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093E42-1628-C43A-C372-22C88869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899-521D-4D70-9A0D-3A08919A3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44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BBD6-AEB8-A3F8-6397-AE0A2CE7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1F29F-79FA-BE87-7EA6-B38585C4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67C1-EBB3-4067-89A0-301D8808661E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6043B-DB2B-6ED1-433F-FF3E1AD0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EF5E9-6E9E-FF2C-C749-0452A710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899-521D-4D70-9A0D-3A08919A3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97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AB0704-9164-1083-41ED-9BF0FFEB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67C1-EBB3-4067-89A0-301D8808661E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75457-6FE3-95D6-6D71-38933A33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5C2C3-2F28-3701-CDD3-E5CBA596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899-521D-4D70-9A0D-3A08919A3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0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D2E0-68E5-77FD-4319-C20350D0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7D001-2105-1358-D698-C2260EFF8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10EC9-74F9-1737-20E0-2046B9759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2F7E6-98E9-7A0D-3A94-A7C908D2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67C1-EBB3-4067-89A0-301D8808661E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B4AD0-7BEC-1580-9754-3F71310B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57DFE-5F28-FE21-C680-07E8363B6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899-521D-4D70-9A0D-3A08919A3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75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6F0C-EEEC-F57C-4DA4-A3C86C69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AE6B50-6F9D-CDD1-A790-6B73524F8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D12F3-69E2-2925-70B8-FE889DFA0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4B831-C321-CBCB-6A2C-94D53F6D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67C1-EBB3-4067-89A0-301D8808661E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74D6F-E1B7-3023-2BDE-AA23278D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6D760-7B15-D92E-9D5B-139AF808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899-521D-4D70-9A0D-3A08919A3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164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73BF4-4C8E-F287-3741-CBE99DFD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D0466A-B56A-C15E-991D-68E822DB9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EAB2F-0409-751E-0517-967BF76D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67C1-EBB3-4067-89A0-301D8808661E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C3A3A-5B96-0B5B-E6F3-E4AF3AF7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191A9-4BA1-46CD-2DC6-A3053A76E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899-521D-4D70-9A0D-3A08919A3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02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48D9C2-1285-B3F4-4298-07105A638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06EF7-A5F3-02E4-D7A1-2C390F8E6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C9551-0451-7EB8-F67B-5B3CBAB8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67C1-EBB3-4067-89A0-301D8808661E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06FF5-182A-C6B8-07C2-AA891FEC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87250-90AF-022F-A624-1E03B5EE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9899-521D-4D70-9A0D-3A08919A3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1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4D3E-A274-0E4A-8C02-1E21BCEFF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D55AD-5FAD-C341-8028-9689BFD0B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5ED4B-B01D-F743-9865-253B2D10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2154D-4EED-DD48-97AC-0C5A816DB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E4AB6C-F901-3F4E-8E12-BC8708834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24134-619E-F749-9547-C92E9132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13C6-A4BF-A842-9635-B1271B30A9E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F25A16-68E1-F743-86DC-A762B808C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88" y="6400580"/>
            <a:ext cx="248682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0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857C-18E7-0244-883A-8C8054997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6DDC0-F13E-0F47-AB0A-994E9FA9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13C6-A4BF-A842-9635-B1271B30A9E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75F099-EBE9-6247-873B-FF6471AE8E52}"/>
              </a:ext>
            </a:extLst>
          </p:cNvPr>
          <p:cNvCxnSpPr/>
          <p:nvPr userDrawn="1"/>
        </p:nvCxnSpPr>
        <p:spPr>
          <a:xfrm>
            <a:off x="0" y="6280730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626AE1-C8CE-DB4F-9921-D736786F4E0F}"/>
              </a:ext>
            </a:extLst>
          </p:cNvPr>
          <p:cNvCxnSpPr/>
          <p:nvPr userDrawn="1"/>
        </p:nvCxnSpPr>
        <p:spPr>
          <a:xfrm>
            <a:off x="0" y="1298422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C3A098C-FC38-224D-B7F9-FAC261923E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88" y="6400580"/>
            <a:ext cx="248682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7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58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03AC-E26C-405F-8769-E943E8D40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F8A0D-25D6-4BE4-B5CC-C75C83BB1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A02D0-0A5E-483F-9DBE-3FED07BAD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65B-39B4-4741-9595-504ED5EF56F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4E6D9-31F2-4EF4-8FA0-B9ED7ED7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0337B-63EB-4D42-A443-B1992231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78B-B67F-4669-87D8-D4ACAAC6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1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D6167-3969-4F12-B635-76D89A738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1E8F0-AF9F-49F2-A90C-C9C38B437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148C3-4C83-49A3-9779-09B0B95F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65B-39B4-4741-9595-504ED5EF56F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AAD43-E7F5-44CF-A53A-B1F248EF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2541B-3D01-46B3-845B-C8FF371A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B78B-B67F-4669-87D8-D4ACAAC6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2373C-2DF0-3C46-836E-BD4EC05A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9" y="365127"/>
            <a:ext cx="11201400" cy="9009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639BE-57D3-454B-B948-57502CD28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679" y="1825625"/>
            <a:ext cx="11201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65204-ECC6-AF43-8BA0-AC535DC21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815" y="6309460"/>
            <a:ext cx="392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13C6-A4BF-A842-9635-B1271B30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SzPct val="60000"/>
        <a:buFont typeface="LucidaGrande"/>
        <a:buChar char="○"/>
        <a:defRPr sz="16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ambriaMath"/>
        <a:buChar char="⎯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27AEE4-E4E7-4E76-BF43-7CBC8580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39A8-B570-4799-BA19-065DC9940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528A1-FC08-48F4-82C0-2E2AAA3F4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C265B-39B4-4741-9595-504ED5EF56F9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216AB-FBAB-49B9-97C8-30716A1FE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0F1BB-C88F-4AD2-B2BC-0FBFB1A99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1B78B-B67F-4669-87D8-D4ACAAC6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9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18D7D5-ECF7-4753-87DE-5E9750D6B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AFC3D-5E17-4513-995D-A2CF0AD3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DBAFC-77E6-476B-85E3-19DA1683E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4678A-EC1B-49BA-8041-B3EB53279BC8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DD12A-709E-42E8-A631-51E1F16F2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CE641-C085-4D44-A4A8-7ED43C26C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D0E6-6A98-4696-B682-01593CDD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0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2373C-2DF0-3C46-836E-BD4EC05A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9" y="365125"/>
            <a:ext cx="11201400" cy="9009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639BE-57D3-454B-B948-57502CD28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679" y="1825625"/>
            <a:ext cx="11201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65204-ECC6-AF43-8BA0-AC535DC21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815" y="6309458"/>
            <a:ext cx="392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13C6-A4BF-A842-9635-B1271B30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LucidaGrande"/>
        <a:buChar char="○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mbriaMath"/>
        <a:buChar char="⎯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46059-5826-66A8-148C-E2B887F3C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5FEF2-8D39-3106-8E4C-9223E617E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C554D-11CF-DC3E-5790-4E3B8E0C2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567C1-EBB3-4067-89A0-301D8808661E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A0D31-E655-C631-48EF-E99DC5AE7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F3A2-129A-C8C1-CB3E-4522428A8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B9899-521D-4D70-9A0D-3A08919A3B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4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live-karikaturen.ch/downloads/schnullerbabygirl/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17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21D3F178-44EC-27D1-058D-07F5C4BDD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25" r="1257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B52E4-4F39-8B3E-022D-05B259EE4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400" dirty="0">
                <a:solidFill>
                  <a:schemeClr val="bg1"/>
                </a:solidFill>
              </a:rPr>
              <a:t>Very </a:t>
            </a:r>
            <a:r>
              <a:rPr lang="en-US" sz="3400">
                <a:solidFill>
                  <a:schemeClr val="bg1"/>
                </a:solidFill>
              </a:rPr>
              <a:t>preterm infants </a:t>
            </a:r>
            <a:r>
              <a:rPr lang="en-US" sz="3400" dirty="0">
                <a:solidFill>
                  <a:schemeClr val="bg1"/>
                </a:solidFill>
              </a:rPr>
              <a:t>have limitations in early enteral nutrition delivery, so currently have a reliance on parenteral nutrition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83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EF4FB2-CDC2-4905-D3CA-642C5F86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" y="365127"/>
            <a:ext cx="11747863" cy="900967"/>
          </a:xfrm>
        </p:spPr>
        <p:txBody>
          <a:bodyPr/>
          <a:lstStyle/>
          <a:p>
            <a:r>
              <a:rPr lang="en-US" dirty="0"/>
              <a:t>Early initiation of parenteral nutrition macronutrients: decreases days to regain birthweight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D9562-68C5-4B05-2A77-0543A5356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16" y="1529443"/>
            <a:ext cx="11402860" cy="4566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7CF42F-E107-4DA9-890F-F25D0B5FAC4E}"/>
              </a:ext>
            </a:extLst>
          </p:cNvPr>
          <p:cNvSpPr txBox="1"/>
          <p:nvPr/>
        </p:nvSpPr>
        <p:spPr>
          <a:xfrm>
            <a:off x="9106423" y="5989505"/>
            <a:ext cx="223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Robinson D et al 2023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2D84AE-37FF-E2D9-5CF2-317AC76EB569}"/>
              </a:ext>
            </a:extLst>
          </p:cNvPr>
          <p:cNvSpPr/>
          <p:nvPr/>
        </p:nvSpPr>
        <p:spPr>
          <a:xfrm>
            <a:off x="7728857" y="1872343"/>
            <a:ext cx="4393474" cy="41171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9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7FA9-18EF-892B-147D-0F7BF2B7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3" y="313579"/>
            <a:ext cx="11201400" cy="90096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When birthweight is regained more quickly, overall hospital growth trajectory is improved and positively relates to neurodevelopment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BE304-0799-FDDF-9B54-BE8E21A13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0"/>
          <a:stretch/>
        </p:blipFill>
        <p:spPr>
          <a:xfrm>
            <a:off x="0" y="1783460"/>
            <a:ext cx="11978640" cy="4123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96A81A-5871-531C-2CF5-8C868D1CD19E}"/>
              </a:ext>
            </a:extLst>
          </p:cNvPr>
          <p:cNvSpPr txBox="1"/>
          <p:nvPr/>
        </p:nvSpPr>
        <p:spPr>
          <a:xfrm>
            <a:off x="10505696" y="5906702"/>
            <a:ext cx="15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Rochow et al 2016</a:t>
            </a:r>
          </a:p>
        </p:txBody>
      </p:sp>
    </p:spTree>
    <p:extLst>
      <p:ext uri="{BB962C8B-B14F-4D97-AF65-F5344CB8AC3E}">
        <p14:creationId xmlns:p14="http://schemas.microsoft.com/office/powerpoint/2010/main" val="3559413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ABFE8C-1869-E8CE-84FD-95ED2C095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355"/>
          <a:stretch/>
        </p:blipFill>
        <p:spPr>
          <a:xfrm>
            <a:off x="1872867" y="1815410"/>
            <a:ext cx="7149947" cy="35446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940363-265F-664A-E777-4268FD78F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Preterm infant macronutrient goals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B1426-9EAA-4B63-0E15-01511E4BC9A1}"/>
              </a:ext>
            </a:extLst>
          </p:cNvPr>
          <p:cNvSpPr txBox="1"/>
          <p:nvPr/>
        </p:nvSpPr>
        <p:spPr>
          <a:xfrm>
            <a:off x="8106378" y="5909364"/>
            <a:ext cx="3823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Goldberg et al 2018; van Goudoever JB et al 2018 </a:t>
            </a:r>
          </a:p>
        </p:txBody>
      </p:sp>
    </p:spTree>
    <p:extLst>
      <p:ext uri="{BB962C8B-B14F-4D97-AF65-F5344CB8AC3E}">
        <p14:creationId xmlns:p14="http://schemas.microsoft.com/office/powerpoint/2010/main" val="1592205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ABFE8C-1869-E8CE-84FD-95ED2C095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355"/>
          <a:stretch/>
        </p:blipFill>
        <p:spPr>
          <a:xfrm>
            <a:off x="1872867" y="1815410"/>
            <a:ext cx="7149947" cy="35446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940363-265F-664A-E777-4268FD78F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Preterm infant macronutrient goals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B1426-9EAA-4B63-0E15-01511E4BC9A1}"/>
              </a:ext>
            </a:extLst>
          </p:cNvPr>
          <p:cNvSpPr txBox="1"/>
          <p:nvPr/>
        </p:nvSpPr>
        <p:spPr>
          <a:xfrm>
            <a:off x="8106378" y="5909364"/>
            <a:ext cx="3823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Goldberg et al 2018; van Goudoever JB et al 2018 </a:t>
            </a: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292D99D3-6D1C-A550-5E6F-2F783DC67759}"/>
              </a:ext>
            </a:extLst>
          </p:cNvPr>
          <p:cNvSpPr/>
          <p:nvPr/>
        </p:nvSpPr>
        <p:spPr>
          <a:xfrm>
            <a:off x="6875252" y="3311724"/>
            <a:ext cx="357321" cy="4613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AD2C86-4A39-F5C3-6D89-BF0184E9F07F}"/>
              </a:ext>
            </a:extLst>
          </p:cNvPr>
          <p:cNvSpPr txBox="1"/>
          <p:nvPr/>
        </p:nvSpPr>
        <p:spPr>
          <a:xfrm>
            <a:off x="7238080" y="331172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3.5</a:t>
            </a:r>
          </a:p>
        </p:txBody>
      </p:sp>
    </p:spTree>
    <p:extLst>
      <p:ext uri="{BB962C8B-B14F-4D97-AF65-F5344CB8AC3E}">
        <p14:creationId xmlns:p14="http://schemas.microsoft.com/office/powerpoint/2010/main" val="2935656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BD807-C09C-F5FA-276A-7AC22ACC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Parenteral Amino Acid Goal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4D287-68E1-DFC3-618F-A2F08585FDCA}"/>
              </a:ext>
            </a:extLst>
          </p:cNvPr>
          <p:cNvSpPr txBox="1"/>
          <p:nvPr/>
        </p:nvSpPr>
        <p:spPr>
          <a:xfrm>
            <a:off x="6912103" y="142428"/>
            <a:ext cx="327346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Maintenance dose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3-3.5 g/kg/day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D4B723-9664-8DAF-AA5B-90D6A5FFF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5855"/>
            <a:ext cx="12192000" cy="41709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A11AA3-F0D0-DE9E-0145-76A9A2599AD7}"/>
              </a:ext>
            </a:extLst>
          </p:cNvPr>
          <p:cNvSpPr txBox="1"/>
          <p:nvPr/>
        </p:nvSpPr>
        <p:spPr>
          <a:xfrm>
            <a:off x="2161269" y="2085408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619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 4 g/kg/day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672A1-0DE0-FFCC-E9A7-61B776F3CEAE}"/>
              </a:ext>
            </a:extLst>
          </p:cNvPr>
          <p:cNvSpPr txBox="1"/>
          <p:nvPr/>
        </p:nvSpPr>
        <p:spPr>
          <a:xfrm>
            <a:off x="2434727" y="2423962"/>
            <a:ext cx="1179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619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1g/day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D21B58-6BD3-1AEA-1A9E-D935EE80FA55}"/>
              </a:ext>
            </a:extLst>
          </p:cNvPr>
          <p:cNvSpPr txBox="1"/>
          <p:nvPr/>
        </p:nvSpPr>
        <p:spPr>
          <a:xfrm>
            <a:off x="4109291" y="2750193"/>
            <a:ext cx="128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C619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3.6 g/kg/day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EB760A-D26F-107D-5767-DBE5C1287349}"/>
              </a:ext>
            </a:extLst>
          </p:cNvPr>
          <p:cNvSpPr txBox="1"/>
          <p:nvPr/>
        </p:nvSpPr>
        <p:spPr>
          <a:xfrm>
            <a:off x="10093235" y="5982789"/>
            <a:ext cx="1495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Robinson DL 2023</a:t>
            </a:r>
          </a:p>
        </p:txBody>
      </p:sp>
    </p:spTree>
    <p:extLst>
      <p:ext uri="{BB962C8B-B14F-4D97-AF65-F5344CB8AC3E}">
        <p14:creationId xmlns:p14="http://schemas.microsoft.com/office/powerpoint/2010/main" val="624500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37DD-3D6E-0E4F-8DEA-8800B37B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Parenteral Amino Acid Goal starting at 3 g/kg/day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0A0941-52D1-3470-9FA6-28A91E970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79" y="1650261"/>
            <a:ext cx="11201400" cy="4351338"/>
          </a:xfrm>
        </p:spPr>
        <p:txBody>
          <a:bodyPr/>
          <a:lstStyle/>
          <a:p>
            <a:r>
              <a:rPr lang="en-US" dirty="0"/>
              <a:t>Why? </a:t>
            </a:r>
          </a:p>
          <a:p>
            <a:r>
              <a:rPr lang="en-US" dirty="0"/>
              <a:t>RCT designed to study first week protein, fat, and energy including 3.5 g/kg/d amino acids </a:t>
            </a:r>
          </a:p>
          <a:p>
            <a:r>
              <a:rPr lang="en-US" u="sng" dirty="0"/>
              <a:t>Stopped</a:t>
            </a:r>
            <a:r>
              <a:rPr lang="en-US" dirty="0"/>
              <a:t> due to intervention group illness compared to control</a:t>
            </a:r>
          </a:p>
          <a:p>
            <a:pPr lvl="1"/>
            <a:r>
              <a:rPr lang="en-US" dirty="0"/>
              <a:t>Sepsis (63% vs. 29%)</a:t>
            </a:r>
          </a:p>
          <a:p>
            <a:pPr lvl="1"/>
            <a:r>
              <a:rPr lang="en-US" dirty="0"/>
              <a:t>Hypophosphatemia, hypokalemia, hypercalcemia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2AE509-78CC-18B7-E87B-A809813D74B0}"/>
              </a:ext>
            </a:extLst>
          </p:cNvPr>
          <p:cNvSpPr txBox="1"/>
          <p:nvPr/>
        </p:nvSpPr>
        <p:spPr>
          <a:xfrm>
            <a:off x="10104143" y="5816933"/>
            <a:ext cx="173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Moltu</a:t>
            </a:r>
            <a:r>
              <a:rPr lang="en-US" dirty="0"/>
              <a:t> et al 2013</a:t>
            </a:r>
          </a:p>
        </p:txBody>
      </p:sp>
    </p:spTree>
    <p:extLst>
      <p:ext uri="{BB962C8B-B14F-4D97-AF65-F5344CB8AC3E}">
        <p14:creationId xmlns:p14="http://schemas.microsoft.com/office/powerpoint/2010/main" val="410635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91" y="583474"/>
            <a:ext cx="8946697" cy="548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68761" y="6332509"/>
            <a:ext cx="1755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Bonsante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 et al 2013</a:t>
            </a:r>
          </a:p>
        </p:txBody>
      </p:sp>
    </p:spTree>
    <p:extLst>
      <p:ext uri="{BB962C8B-B14F-4D97-AF65-F5344CB8AC3E}">
        <p14:creationId xmlns:p14="http://schemas.microsoft.com/office/powerpoint/2010/main" val="1631466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240487"/>
            <a:ext cx="5736771" cy="325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30" y="3371849"/>
            <a:ext cx="5435503" cy="31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2203" y="1701707"/>
            <a:ext cx="4550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Inadequate amino acids for growth</a:t>
            </a:r>
          </a:p>
        </p:txBody>
      </p:sp>
      <p:sp>
        <p:nvSpPr>
          <p:cNvPr id="3" name="Right Arrow 2"/>
          <p:cNvSpPr/>
          <p:nvPr/>
        </p:nvSpPr>
        <p:spPr>
          <a:xfrm rot="10800000">
            <a:off x="6241417" y="2047953"/>
            <a:ext cx="4278946" cy="2373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708627" y="4567609"/>
            <a:ext cx="4278946" cy="2373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8627" y="4228123"/>
            <a:ext cx="4342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Adequate amino acids for growth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429" y="6386247"/>
            <a:ext cx="1755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Bonsante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 et al 2013</a:t>
            </a:r>
          </a:p>
        </p:txBody>
      </p:sp>
    </p:spTree>
    <p:extLst>
      <p:ext uri="{BB962C8B-B14F-4D97-AF65-F5344CB8AC3E}">
        <p14:creationId xmlns:p14="http://schemas.microsoft.com/office/powerpoint/2010/main" val="1666408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Calcium/Phosphorus Homeostasis with VLBW Infant “Aggressive” Parenteral Nutrition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00250"/>
            <a:ext cx="8229600" cy="37147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New syndrome: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Placental Incompletely Restored Feeding Syndrome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Mechanism: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Continuation of amino acid delivery from placenta to parenteral nutrition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Inadequate phosphorus and potassium delivery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Therefore, loss of body stores </a:t>
            </a:r>
          </a:p>
          <a:p>
            <a:pPr lvl="2">
              <a:spcBef>
                <a:spcPts val="0"/>
              </a:spcBef>
            </a:pPr>
            <a:r>
              <a:rPr lang="en-US" dirty="0"/>
              <a:t>Eventual hypophosphatemia and hypokalemia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3" y="5637380"/>
            <a:ext cx="1755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Bonsante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 et al 2013</a:t>
            </a:r>
          </a:p>
        </p:txBody>
      </p:sp>
    </p:spTree>
    <p:extLst>
      <p:ext uri="{BB962C8B-B14F-4D97-AF65-F5344CB8AC3E}">
        <p14:creationId xmlns:p14="http://schemas.microsoft.com/office/powerpoint/2010/main" val="266777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902733-4EF3-463E-8A12-F57766EBF113}"/>
              </a:ext>
            </a:extLst>
          </p:cNvPr>
          <p:cNvSpPr txBox="1"/>
          <p:nvPr/>
        </p:nvSpPr>
        <p:spPr>
          <a:xfrm>
            <a:off x="390221" y="189833"/>
            <a:ext cx="1737142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Disclosures: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100F5F-5CD3-4409-BFAF-E960D60CE342}"/>
              </a:ext>
            </a:extLst>
          </p:cNvPr>
          <p:cNvGraphicFramePr>
            <a:graphicFrameLocks noGrp="1"/>
          </p:cNvGraphicFramePr>
          <p:nvPr/>
        </p:nvGraphicFramePr>
        <p:xfrm>
          <a:off x="390221" y="731520"/>
          <a:ext cx="11592771" cy="22631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20818">
                  <a:extLst>
                    <a:ext uri="{9D8B030D-6E8A-4147-A177-3AD203B41FA5}">
                      <a16:colId xmlns:a16="http://schemas.microsoft.com/office/drawing/2014/main" val="662903499"/>
                    </a:ext>
                  </a:extLst>
                </a:gridCol>
                <a:gridCol w="7471953">
                  <a:extLst>
                    <a:ext uri="{9D8B030D-6E8A-4147-A177-3AD203B41FA5}">
                      <a16:colId xmlns:a16="http://schemas.microsoft.com/office/drawing/2014/main" val="3794906266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Role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Sponsors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8800185"/>
                  </a:ext>
                </a:extLst>
              </a:tr>
              <a:tr h="1668780">
                <a:tc>
                  <a:txBody>
                    <a:bodyPr/>
                    <a:lstStyle/>
                    <a:p>
                      <a:r>
                        <a:rPr lang="en-US" sz="1500" dirty="0"/>
                        <a:t>Research funds to Yale (principal investigator)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Ferring Pharmaceuticals</a:t>
                      </a:r>
                    </a:p>
                    <a:p>
                      <a:r>
                        <a:rPr lang="en-US" sz="1500" dirty="0"/>
                        <a:t>Mallinckrodt Pharmaceuticals</a:t>
                      </a:r>
                    </a:p>
                    <a:p>
                      <a:r>
                        <a:rPr lang="en-US" sz="1500" dirty="0"/>
                        <a:t>Pfizer Pharmaceuticals</a:t>
                      </a:r>
                    </a:p>
                    <a:p>
                      <a:r>
                        <a:rPr lang="en-US" sz="1500" dirty="0"/>
                        <a:t>Prolacta Bioscience</a:t>
                      </a:r>
                    </a:p>
                    <a:p>
                      <a:r>
                        <a:rPr lang="en-US" sz="1500" dirty="0"/>
                        <a:t>Grant from Beth Israel Deaconess Medical Center with funds originating from Mead Johnson</a:t>
                      </a:r>
                    </a:p>
                    <a:p>
                      <a:r>
                        <a:rPr lang="en-US" sz="1500" dirty="0"/>
                        <a:t>Grant from Weill Cornell with in-kind product from Mead Johnson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364994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Consulting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Baxter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6898385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A81603-907E-C786-CE70-77271E88C808}"/>
              </a:ext>
            </a:extLst>
          </p:cNvPr>
          <p:cNvGraphicFramePr>
            <a:graphicFrameLocks noGrp="1"/>
          </p:cNvGraphicFramePr>
          <p:nvPr/>
        </p:nvGraphicFramePr>
        <p:xfrm>
          <a:off x="390221" y="3227664"/>
          <a:ext cx="11640670" cy="29946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39834">
                  <a:extLst>
                    <a:ext uri="{9D8B030D-6E8A-4147-A177-3AD203B41FA5}">
                      <a16:colId xmlns:a16="http://schemas.microsoft.com/office/drawing/2014/main" val="662903499"/>
                    </a:ext>
                  </a:extLst>
                </a:gridCol>
                <a:gridCol w="7500836">
                  <a:extLst>
                    <a:ext uri="{9D8B030D-6E8A-4147-A177-3AD203B41FA5}">
                      <a16:colId xmlns:a16="http://schemas.microsoft.com/office/drawing/2014/main" val="3794906266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Role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Sponsors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8800185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r>
                        <a:rPr lang="en-US" sz="1500" dirty="0"/>
                        <a:t>Research funds to Yale (principal investigator)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Allen Foundation</a:t>
                      </a:r>
                    </a:p>
                    <a:p>
                      <a:r>
                        <a:rPr lang="en-US" sz="1500" dirty="0"/>
                        <a:t>Hauptmann Fund</a:t>
                      </a:r>
                    </a:p>
                    <a:p>
                      <a:r>
                        <a:rPr lang="en-US" sz="1500" dirty="0"/>
                        <a:t>National Institutes of Health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364994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Consulting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Vermont Oxford Network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70963477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/>
                        <a:t>Volunteer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HMBANA Executive Board</a:t>
                      </a:r>
                    </a:p>
                    <a:p>
                      <a:r>
                        <a:rPr lang="en-US" sz="1500" dirty="0"/>
                        <a:t>Mother’s Milk Bank of the Northeast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6898385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b="0" dirty="0"/>
                        <a:t>Authorship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Nutritional Care of the Preterm Infant </a:t>
                      </a:r>
                      <a:r>
                        <a:rPr lang="en-US" sz="1500" dirty="0"/>
                        <a:t>published by Karger with book distribution by Mead Johnson; </a:t>
                      </a:r>
                      <a:r>
                        <a:rPr lang="en-US" sz="1500" b="1" dirty="0"/>
                        <a:t>UpToDate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2569339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Attendee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Conferences with indirect, less often direct, formula company and other industry sponsors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14396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Controversial research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Pediatrician interaction with formula industry; detailing the cost of breastfeeding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6006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81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Phosphorus in Parenteral Nutrition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Match in </a:t>
            </a:r>
            <a:r>
              <a:rPr lang="en-US" dirty="0" err="1"/>
              <a:t>utero</a:t>
            </a:r>
            <a:r>
              <a:rPr lang="en-US" dirty="0"/>
              <a:t> accretion?</a:t>
            </a:r>
          </a:p>
          <a:p>
            <a:pPr lvl="1"/>
            <a:r>
              <a:rPr lang="en-US" dirty="0"/>
              <a:t>2-2.4 mmol/kg/day (60-75 mg/kg/day)</a:t>
            </a:r>
          </a:p>
          <a:p>
            <a:r>
              <a:rPr lang="en-US" dirty="0"/>
              <a:t>Parenteral nutrition (PN)</a:t>
            </a:r>
          </a:p>
          <a:p>
            <a:pPr lvl="1"/>
            <a:r>
              <a:rPr lang="en-US" dirty="0"/>
              <a:t>Recommended: </a:t>
            </a:r>
            <a:r>
              <a:rPr lang="en-US" u="sng" dirty="0"/>
              <a:t>1.5-2 mmol/kg/day (48-60 mg/kg/day)</a:t>
            </a:r>
          </a:p>
          <a:p>
            <a:pPr lvl="2"/>
            <a:r>
              <a:rPr lang="en-US" dirty="0"/>
              <a:t>Common standard PN panels:</a:t>
            </a:r>
          </a:p>
          <a:p>
            <a:pPr lvl="3"/>
            <a:r>
              <a:rPr lang="en-US" sz="2400" dirty="0"/>
              <a:t>Peripheral: 1 mmol/kg/day (33 mg/kg/day)</a:t>
            </a:r>
          </a:p>
          <a:p>
            <a:pPr lvl="3"/>
            <a:r>
              <a:rPr lang="en-US" sz="2400" dirty="0"/>
              <a:t>Central:  1.6-2 mmol/kg/day (50-62 mg/kg/day)</a:t>
            </a:r>
          </a:p>
          <a:p>
            <a:pPr lvl="1"/>
            <a:r>
              <a:rPr lang="en-US" sz="3000" dirty="0"/>
              <a:t>Molar ratio with calcium</a:t>
            </a:r>
          </a:p>
          <a:p>
            <a:pPr lvl="2"/>
            <a:r>
              <a:rPr lang="en-US" sz="2600" dirty="0"/>
              <a:t>0.8-1:1 calcium to phosphorus in first week</a:t>
            </a:r>
          </a:p>
          <a:p>
            <a:pPr lvl="2"/>
            <a:r>
              <a:rPr lang="en-US" sz="2600" dirty="0"/>
              <a:t>1-1.3:1 calcium to phosphorus after the first week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02127" y="1980965"/>
            <a:ext cx="284981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Absolute minimum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avoid bone demineralization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7781026" y="2627296"/>
            <a:ext cx="621101" cy="42645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C830E80-969B-3666-2BE9-1504BBA957F8}"/>
              </a:ext>
            </a:extLst>
          </p:cNvPr>
          <p:cNvSpPr txBox="1"/>
          <p:nvPr/>
        </p:nvSpPr>
        <p:spPr>
          <a:xfrm>
            <a:off x="8402127" y="6422407"/>
            <a:ext cx="37898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Pelegano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1991;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Prestridge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1993; Trotter 2002</a:t>
            </a:r>
            <a:r>
              <a:rPr kumimoji="0" lang="en-US" sz="14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91577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5F2AA-71EA-49A0-900A-5CD4408E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68" y="-181876"/>
            <a:ext cx="11695293" cy="1325563"/>
          </a:xfrm>
        </p:spPr>
        <p:txBody>
          <a:bodyPr/>
          <a:lstStyle/>
          <a:p>
            <a:r>
              <a:rPr lang="en-US" dirty="0"/>
              <a:t>Transitioning from parenteral to enteral nutrition: maintain protein and energy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14A94-EB4C-4213-A2BD-F53B34BBA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548"/>
          <a:stretch/>
        </p:blipFill>
        <p:spPr>
          <a:xfrm>
            <a:off x="126992" y="1354183"/>
            <a:ext cx="7698508" cy="4888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2C3B36-509C-5EA3-26DF-64F226ADB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03" b="42961"/>
          <a:stretch/>
        </p:blipFill>
        <p:spPr>
          <a:xfrm>
            <a:off x="7963988" y="3241304"/>
            <a:ext cx="3936274" cy="1546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A43DA3-0ECF-DEC1-13E1-A492C31C1013}"/>
              </a:ext>
            </a:extLst>
          </p:cNvPr>
          <p:cNvSpPr txBox="1"/>
          <p:nvPr/>
        </p:nvSpPr>
        <p:spPr>
          <a:xfrm>
            <a:off x="9170126" y="5934892"/>
            <a:ext cx="290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Miller et al 2014; Goldberg et al 2018</a:t>
            </a:r>
          </a:p>
        </p:txBody>
      </p:sp>
    </p:spTree>
    <p:extLst>
      <p:ext uri="{BB962C8B-B14F-4D97-AF65-F5344CB8AC3E}">
        <p14:creationId xmlns:p14="http://schemas.microsoft.com/office/powerpoint/2010/main" val="2963277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/>
              <a:t>Health protection from a human milk diet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DB60F3-BCAC-31A7-5644-FB39B7174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55" b="8023"/>
          <a:stretch/>
        </p:blipFill>
        <p:spPr>
          <a:xfrm>
            <a:off x="700919" y="1537062"/>
            <a:ext cx="9987798" cy="4602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19E007-D1B8-548B-4A04-2C0C34E17BD4}"/>
              </a:ext>
            </a:extLst>
          </p:cNvPr>
          <p:cNvSpPr txBox="1"/>
          <p:nvPr/>
        </p:nvSpPr>
        <p:spPr>
          <a:xfrm>
            <a:off x="9537065" y="5911087"/>
            <a:ext cx="2238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Maffei D &amp; Schanler RJ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018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420C68-05AB-40CB-83C1-E9BCEADED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2" y="521910"/>
            <a:ext cx="11139778" cy="3325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16FE03-5F33-4AED-8A21-4F48E13FF044}"/>
              </a:ext>
            </a:extLst>
          </p:cNvPr>
          <p:cNvSpPr txBox="1"/>
          <p:nvPr/>
        </p:nvSpPr>
        <p:spPr>
          <a:xfrm>
            <a:off x="709249" y="3847814"/>
            <a:ext cx="6235268" cy="1800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956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D2CB-D670-C854-3EE2-EECC09EB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risk adjustment for the preterm infant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B7E9F-7B33-765A-592A-74A0DC3549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3657" y="2018212"/>
            <a:ext cx="10972800" cy="4525963"/>
          </a:xfrm>
        </p:spPr>
        <p:txBody>
          <a:bodyPr/>
          <a:lstStyle/>
          <a:p>
            <a:r>
              <a:rPr lang="en-US" dirty="0"/>
              <a:t>↓ Necrotizing enterocolitis in a dose-dependent manner</a:t>
            </a:r>
          </a:p>
          <a:p>
            <a:pPr lvl="1"/>
            <a:r>
              <a:rPr lang="en-US" dirty="0"/>
              <a:t>49% ↓ any human milk vs. exclusive formula</a:t>
            </a:r>
          </a:p>
          <a:p>
            <a:pPr lvl="1"/>
            <a:r>
              <a:rPr lang="en-US" dirty="0"/>
              <a:t>47% ↓ higher vs. lower human milk intake</a:t>
            </a:r>
          </a:p>
          <a:p>
            <a:r>
              <a:rPr lang="en-US" dirty="0"/>
              <a:t>↓ Late onset sepsis in a dose-dependent manner</a:t>
            </a:r>
          </a:p>
          <a:p>
            <a:pPr lvl="1"/>
            <a:r>
              <a:rPr lang="en-US" dirty="0"/>
              <a:t>29% ↓ higher vs. lower human milk intake</a:t>
            </a:r>
          </a:p>
          <a:p>
            <a:r>
              <a:rPr lang="en-US" dirty="0"/>
              <a:t>↓ Severe retinopathy of prematurity </a:t>
            </a:r>
          </a:p>
          <a:p>
            <a:pPr lvl="1"/>
            <a:r>
              <a:rPr lang="en-US" dirty="0"/>
              <a:t>↓ 77% exclusive human milk vs. exclusive formula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CA5DC-F752-96EB-403D-B9A7C30A910E}"/>
              </a:ext>
            </a:extLst>
          </p:cNvPr>
          <p:cNvSpPr txBox="1"/>
          <p:nvPr/>
        </p:nvSpPr>
        <p:spPr>
          <a:xfrm>
            <a:off x="9337613" y="5911088"/>
            <a:ext cx="1477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"/>
              </a:rPr>
              <a:t>Miller J et al 2018</a:t>
            </a:r>
          </a:p>
        </p:txBody>
      </p:sp>
      <p:pic>
        <p:nvPicPr>
          <p:cNvPr id="6" name="Picture 5" descr="A close-up of a baby&#10;&#10;Description automatically generated">
            <a:extLst>
              <a:ext uri="{FF2B5EF4-FFF2-40B4-BE49-F238E27FC236}">
                <a16:creationId xmlns:a16="http://schemas.microsoft.com/office/drawing/2014/main" id="{5D7A07FE-CD78-2EFE-6A9C-912462C3F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257" y="1632817"/>
            <a:ext cx="3662460" cy="293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11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F194-3250-990D-0986-93F3A83F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j-cs"/>
              </a:rPr>
              <a:t>Pasteurized donor human milk decreases risk for NEC</a:t>
            </a:r>
            <a:endParaRPr lang="en-US" sz="2400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2C23B487-246F-D6CC-D9C9-512DC5E96DA8}"/>
              </a:ext>
            </a:extLst>
          </p:cNvPr>
          <p:cNvGraphicFramePr>
            <a:graphicFrameLocks noGrp="1"/>
          </p:cNvGraphicFramePr>
          <p:nvPr/>
        </p:nvGraphicFramePr>
        <p:xfrm>
          <a:off x="550661" y="1862711"/>
          <a:ext cx="10790932" cy="280857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488001">
                  <a:extLst>
                    <a:ext uri="{9D8B030D-6E8A-4147-A177-3AD203B41FA5}">
                      <a16:colId xmlns:a16="http://schemas.microsoft.com/office/drawing/2014/main" val="3264924477"/>
                    </a:ext>
                  </a:extLst>
                </a:gridCol>
                <a:gridCol w="2067362">
                  <a:extLst>
                    <a:ext uri="{9D8B030D-6E8A-4147-A177-3AD203B41FA5}">
                      <a16:colId xmlns:a16="http://schemas.microsoft.com/office/drawing/2014/main" val="822976013"/>
                    </a:ext>
                  </a:extLst>
                </a:gridCol>
                <a:gridCol w="2077383">
                  <a:extLst>
                    <a:ext uri="{9D8B030D-6E8A-4147-A177-3AD203B41FA5}">
                      <a16:colId xmlns:a16="http://schemas.microsoft.com/office/drawing/2014/main" val="3863247118"/>
                    </a:ext>
                  </a:extLst>
                </a:gridCol>
                <a:gridCol w="2158186">
                  <a:extLst>
                    <a:ext uri="{9D8B030D-6E8A-4147-A177-3AD203B41FA5}">
                      <a16:colId xmlns:a16="http://schemas.microsoft.com/office/drawing/2014/main" val="3091690754"/>
                    </a:ext>
                  </a:extLst>
                </a:gridCol>
              </a:tblGrid>
              <a:tr h="1171288">
                <a:tc>
                  <a:txBody>
                    <a:bodyPr/>
                    <a:lstStyle/>
                    <a:p>
                      <a:r>
                        <a:rPr lang="en-US" sz="2000" dirty="0"/>
                        <a:t>Risk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Risk with formula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Number of participants (studies)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Certainty of the evidence (GRADE)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98443406"/>
                  </a:ext>
                </a:extLst>
              </a:tr>
              <a:tr h="81864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 marT="34290" marB="34290"/>
                </a:tc>
                <a:tc gridSpan="3">
                  <a:txBody>
                    <a:bodyPr/>
                    <a:lstStyle/>
                    <a:p>
                      <a:r>
                        <a:rPr lang="en-US" sz="2000" dirty="0"/>
                        <a:t>Relative effect </a:t>
                      </a:r>
                    </a:p>
                    <a:p>
                      <a:r>
                        <a:rPr lang="en-US" sz="2000" dirty="0"/>
                        <a:t>(95% Confidence Interval)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995066"/>
                  </a:ext>
                </a:extLst>
              </a:tr>
              <a:tr h="81864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Formula  instead of PDHM increases risk of NEC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1.87 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(1.23 to 2.85)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1675 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(9 studies)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moderate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087538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EAC5C32-15BE-30CB-23A2-93D0B9C1EDF2}"/>
              </a:ext>
            </a:extLst>
          </p:cNvPr>
          <p:cNvSpPr txBox="1"/>
          <p:nvPr/>
        </p:nvSpPr>
        <p:spPr>
          <a:xfrm>
            <a:off x="9839772" y="4777494"/>
            <a:ext cx="1501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Quigley et al 2019</a:t>
            </a:r>
          </a:p>
        </p:txBody>
      </p:sp>
    </p:spTree>
    <p:extLst>
      <p:ext uri="{BB962C8B-B14F-4D97-AF65-F5344CB8AC3E}">
        <p14:creationId xmlns:p14="http://schemas.microsoft.com/office/powerpoint/2010/main" val="3252361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F194-3250-990D-0986-93F3A83F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prstClr val="black"/>
                </a:solidFill>
                <a:cs typeface="+mj-cs"/>
              </a:rPr>
              <a:t>Difference between maternal and donor milk in</a:t>
            </a:r>
            <a:br>
              <a:rPr lang="en-US" sz="2000" dirty="0">
                <a:solidFill>
                  <a:prstClr val="black"/>
                </a:solidFill>
                <a:cs typeface="+mj-cs"/>
              </a:rPr>
            </a:br>
            <a:r>
              <a:rPr lang="en-US" sz="2000" dirty="0">
                <a:solidFill>
                  <a:prstClr val="black"/>
                </a:solidFill>
                <a:cs typeface="+mj-cs"/>
              </a:rPr>
              <a:t>microbial diversity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9BE2F-D29C-DD45-1057-F44F2B4E0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241" y="213361"/>
            <a:ext cx="6065950" cy="5869216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BEE4A586-0D54-5A46-9A1A-797344A25641}"/>
              </a:ext>
            </a:extLst>
          </p:cNvPr>
          <p:cNvSpPr/>
          <p:nvPr/>
        </p:nvSpPr>
        <p:spPr>
          <a:xfrm>
            <a:off x="6027783" y="4699726"/>
            <a:ext cx="447040" cy="61976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C02AE-F697-729A-207D-D65E26FC2138}"/>
              </a:ext>
            </a:extLst>
          </p:cNvPr>
          <p:cNvSpPr txBox="1"/>
          <p:nvPr/>
        </p:nvSpPr>
        <p:spPr>
          <a:xfrm>
            <a:off x="9798513" y="5928688"/>
            <a:ext cx="1924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Kumbhare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SV et al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5E850B-9786-FDCE-0A5D-F0564D3BE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73" y="1633552"/>
            <a:ext cx="4818240" cy="40815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373AC5-A6AB-769C-76B3-A24B2DEB0FE8}"/>
              </a:ext>
            </a:extLst>
          </p:cNvPr>
          <p:cNvSpPr txBox="1"/>
          <p:nvPr/>
        </p:nvSpPr>
        <p:spPr>
          <a:xfrm>
            <a:off x="3950225" y="5785050"/>
            <a:ext cx="1276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Ford et al 2019</a:t>
            </a:r>
          </a:p>
        </p:txBody>
      </p:sp>
    </p:spTree>
    <p:extLst>
      <p:ext uri="{BB962C8B-B14F-4D97-AF65-F5344CB8AC3E}">
        <p14:creationId xmlns:p14="http://schemas.microsoft.com/office/powerpoint/2010/main" val="3472945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6C5D-C572-EB4F-BC82-85C6755DA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2" y="365127"/>
            <a:ext cx="12120978" cy="900967"/>
          </a:xfrm>
        </p:spPr>
        <p:txBody>
          <a:bodyPr>
            <a:normAutofit/>
          </a:bodyPr>
          <a:lstStyle/>
          <a:p>
            <a:r>
              <a:rPr lang="en-US" sz="2000" dirty="0"/>
              <a:t>Extremely Preterm Infant NEC and Survival Improve Proportional to Maternal Milk Intake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AB8A1-C6CE-0ACC-1127-3B72026584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745"/>
          <a:stretch/>
        </p:blipFill>
        <p:spPr>
          <a:xfrm>
            <a:off x="2193906" y="1457410"/>
            <a:ext cx="6921909" cy="4719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029BC8-A076-ED98-E270-B7BB18A1F6DD}"/>
              </a:ext>
            </a:extLst>
          </p:cNvPr>
          <p:cNvSpPr txBox="1"/>
          <p:nvPr/>
        </p:nvSpPr>
        <p:spPr>
          <a:xfrm>
            <a:off x="6650075" y="6368597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Meinzen-Derr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 2009</a:t>
            </a:r>
          </a:p>
        </p:txBody>
      </p:sp>
    </p:spTree>
    <p:extLst>
      <p:ext uri="{BB962C8B-B14F-4D97-AF65-F5344CB8AC3E}">
        <p14:creationId xmlns:p14="http://schemas.microsoft.com/office/powerpoint/2010/main" val="3167402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B0496-3A87-83A1-9D4F-C5F66C66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it safe to feed human milk? First day?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CFD55-0A42-4121-E8F8-0118DE117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2" y="2973865"/>
            <a:ext cx="11134368" cy="323379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AFE1F8-319B-04D1-0D41-1C6658756B2B}"/>
              </a:ext>
            </a:extLst>
          </p:cNvPr>
          <p:cNvCxnSpPr>
            <a:cxnSpLocks/>
          </p:cNvCxnSpPr>
          <p:nvPr/>
        </p:nvCxnSpPr>
        <p:spPr>
          <a:xfrm flipH="1">
            <a:off x="10961079" y="3941854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F7F5F5-E84E-F9D7-EF31-C99F3F269A07}"/>
              </a:ext>
            </a:extLst>
          </p:cNvPr>
          <p:cNvCxnSpPr>
            <a:cxnSpLocks/>
          </p:cNvCxnSpPr>
          <p:nvPr/>
        </p:nvCxnSpPr>
        <p:spPr>
          <a:xfrm flipH="1">
            <a:off x="11012448" y="4235077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AE3F3E-EB77-C244-4A34-AB5BC2D5B769}"/>
              </a:ext>
            </a:extLst>
          </p:cNvPr>
          <p:cNvSpPr txBox="1"/>
          <p:nvPr/>
        </p:nvSpPr>
        <p:spPr>
          <a:xfrm>
            <a:off x="10362663" y="5996023"/>
            <a:ext cx="1621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Hamilton et al 2014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B0FB6-5B22-16D8-7327-51BB08A59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05"/>
          <a:stretch/>
        </p:blipFill>
        <p:spPr>
          <a:xfrm>
            <a:off x="7073766" y="143693"/>
            <a:ext cx="5118234" cy="314716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982C915-71C0-5BA6-14BD-2C4A34BB4F1F}"/>
              </a:ext>
            </a:extLst>
          </p:cNvPr>
          <p:cNvCxnSpPr>
            <a:cxnSpLocks/>
          </p:cNvCxnSpPr>
          <p:nvPr/>
        </p:nvCxnSpPr>
        <p:spPr>
          <a:xfrm flipH="1">
            <a:off x="11055991" y="5097226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77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7027-2D94-471D-9F37-6509F671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not to feed human milk? How is feeding intolerance defined?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628BDA-5ADA-482F-83B2-A5B45A845182}"/>
              </a:ext>
            </a:extLst>
          </p:cNvPr>
          <p:cNvSpPr txBox="1"/>
          <p:nvPr/>
        </p:nvSpPr>
        <p:spPr>
          <a:xfrm>
            <a:off x="599767" y="1779638"/>
            <a:ext cx="10598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Distended, glistening, tight, dusky abdomen with bilious emesis and hematochezia?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63FD9EE-4649-4FC3-8183-E985C3B6A3F0}"/>
              </a:ext>
            </a:extLst>
          </p:cNvPr>
          <p:cNvCxnSpPr>
            <a:cxnSpLocks/>
          </p:cNvCxnSpPr>
          <p:nvPr/>
        </p:nvCxnSpPr>
        <p:spPr>
          <a:xfrm>
            <a:off x="1307690" y="2241303"/>
            <a:ext cx="0" cy="462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46C040C-2B09-45DE-AD2E-A1363E3A00A3}"/>
              </a:ext>
            </a:extLst>
          </p:cNvPr>
          <p:cNvSpPr txBox="1"/>
          <p:nvPr/>
        </p:nvSpPr>
        <p:spPr>
          <a:xfrm>
            <a:off x="0" y="5983878"/>
            <a:ext cx="631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Bhatia P et al 1990; Johnson TS et al 1998;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Bertino E et al 2009; Weeks CL et al 2021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C82A27-FB9F-4DB2-9B81-361472FF518B}"/>
              </a:ext>
            </a:extLst>
          </p:cNvPr>
          <p:cNvCxnSpPr/>
          <p:nvPr/>
        </p:nvCxnSpPr>
        <p:spPr>
          <a:xfrm>
            <a:off x="7718323" y="2241303"/>
            <a:ext cx="0" cy="1927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6039DA-1CBF-435D-B0ED-D85953772F34}"/>
              </a:ext>
            </a:extLst>
          </p:cNvPr>
          <p:cNvSpPr txBox="1"/>
          <p:nvPr/>
        </p:nvSpPr>
        <p:spPr>
          <a:xfrm>
            <a:off x="5899356" y="4082313"/>
            <a:ext cx="4370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emesis when not checking residuals?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Preterm infants with retrograde motility,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green is not as helpful.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Bloody emesis/residuals is predictive of NEC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214F2D9-723D-4BED-A3AE-AD14CFF7904F}"/>
              </a:ext>
            </a:extLst>
          </p:cNvPr>
          <p:cNvCxnSpPr/>
          <p:nvPr/>
        </p:nvCxnSpPr>
        <p:spPr>
          <a:xfrm>
            <a:off x="10422194" y="2241303"/>
            <a:ext cx="0" cy="3176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EC68B26-DCBE-4090-9E22-84CC1E0CFA5B}"/>
              </a:ext>
            </a:extLst>
          </p:cNvPr>
          <p:cNvSpPr txBox="1"/>
          <p:nvPr/>
        </p:nvSpPr>
        <p:spPr>
          <a:xfrm>
            <a:off x="9275085" y="5433433"/>
            <a:ext cx="2528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Isolated hematochezia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Potential for milk protein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Intolerance?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92F779-B8CE-46CF-8A51-6846F6AFAB64}"/>
              </a:ext>
            </a:extLst>
          </p:cNvPr>
          <p:cNvSpPr txBox="1"/>
          <p:nvPr/>
        </p:nvSpPr>
        <p:spPr>
          <a:xfrm>
            <a:off x="447428" y="2731193"/>
            <a:ext cx="671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Abdominal girth is not a reliable measure of feed tolerance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Studies do not demonstrate association with clinical outcomes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vary by 3.5 cm during one feeding cycle in normal preterm infant</a:t>
            </a:r>
          </a:p>
        </p:txBody>
      </p:sp>
    </p:spTree>
    <p:extLst>
      <p:ext uri="{BB962C8B-B14F-4D97-AF65-F5344CB8AC3E}">
        <p14:creationId xmlns:p14="http://schemas.microsoft.com/office/powerpoint/2010/main" val="64100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28D349-7C1C-B01B-4AE6-EE90F489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Objective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4E9CED-E108-5722-35DE-B33568D6CDB8}"/>
              </a:ext>
            </a:extLst>
          </p:cNvPr>
          <p:cNvSpPr txBox="1"/>
          <p:nvPr/>
        </p:nvSpPr>
        <p:spPr>
          <a:xfrm>
            <a:off x="4990115" y="3092900"/>
            <a:ext cx="20271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Very Preterm Infant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41CEB-9049-8638-5F0B-4FC297FDDF8F}"/>
              </a:ext>
            </a:extLst>
          </p:cNvPr>
          <p:cNvSpPr txBox="1"/>
          <p:nvPr/>
        </p:nvSpPr>
        <p:spPr>
          <a:xfrm>
            <a:off x="8069074" y="3076741"/>
            <a:ext cx="11401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Outcomes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5BF31F-39E2-78A8-E726-BDCDCFB81CC7}"/>
              </a:ext>
            </a:extLst>
          </p:cNvPr>
          <p:cNvCxnSpPr>
            <a:cxnSpLocks/>
          </p:cNvCxnSpPr>
          <p:nvPr/>
        </p:nvCxnSpPr>
        <p:spPr>
          <a:xfrm>
            <a:off x="4046572" y="3261821"/>
            <a:ext cx="8915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F4CD44-171C-69CE-7EEA-7D30A7723768}"/>
              </a:ext>
            </a:extLst>
          </p:cNvPr>
          <p:cNvCxnSpPr>
            <a:cxnSpLocks/>
          </p:cNvCxnSpPr>
          <p:nvPr/>
        </p:nvCxnSpPr>
        <p:spPr>
          <a:xfrm>
            <a:off x="6969312" y="3243858"/>
            <a:ext cx="1099763" cy="120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576EA5D-46EC-CC03-889E-0C2FA9235E25}"/>
              </a:ext>
            </a:extLst>
          </p:cNvPr>
          <p:cNvSpPr txBox="1"/>
          <p:nvPr/>
        </p:nvSpPr>
        <p:spPr>
          <a:xfrm>
            <a:off x="1915260" y="2312671"/>
            <a:ext cx="2131313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Feeding=</a:t>
            </a:r>
          </a:p>
          <a:p>
            <a:pPr defTabSz="685800"/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giving nutrition</a:t>
            </a:r>
          </a:p>
          <a:p>
            <a:pPr defTabSz="685800"/>
            <a:endParaRPr lang="en-US" dirty="0">
              <a:solidFill>
                <a:srgbClr val="000000"/>
              </a:solidFill>
              <a:latin typeface="Calibri" panose="020F0502020204030204"/>
            </a:endParaRPr>
          </a:p>
          <a:p>
            <a:pPr defTabSz="685800"/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Nutrition= providing </a:t>
            </a:r>
          </a:p>
          <a:p>
            <a:pPr defTabSz="685800"/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the food necessary </a:t>
            </a:r>
          </a:p>
          <a:p>
            <a:pPr defTabSz="685800"/>
            <a:r>
              <a:rPr lang="en-US" dirty="0">
                <a:solidFill>
                  <a:srgbClr val="000000"/>
                </a:solidFill>
                <a:latin typeface="Calibri" panose="020F0502020204030204"/>
              </a:rPr>
              <a:t>for health and growth</a:t>
            </a:r>
          </a:p>
        </p:txBody>
      </p:sp>
    </p:spTree>
    <p:extLst>
      <p:ext uri="{BB962C8B-B14F-4D97-AF65-F5344CB8AC3E}">
        <p14:creationId xmlns:p14="http://schemas.microsoft.com/office/powerpoint/2010/main" val="4212017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6DDF6-8E57-B0C6-A810-5B3C7A86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365125"/>
            <a:ext cx="11016449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When is not feeding (NPO) more beneficial than exposing to human milk? </a:t>
            </a:r>
          </a:p>
        </p:txBody>
      </p:sp>
      <p:pic>
        <p:nvPicPr>
          <p:cNvPr id="4" name="Picture 3" descr="C:\Users\taylorse\AppData\Local\Microsoft\Windows\Temporary Internet Files\Content.IE5\65W2WN01\MC900324448[1].wmf">
            <a:extLst>
              <a:ext uri="{FF2B5EF4-FFF2-40B4-BE49-F238E27FC236}">
                <a16:creationId xmlns:a16="http://schemas.microsoft.com/office/drawing/2014/main" id="{1CA578C5-E021-E1D5-3213-704849833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23" y="2295815"/>
            <a:ext cx="4432663" cy="419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55E969-1BCB-52D2-A1BE-35DC9ACAFB46}"/>
              </a:ext>
            </a:extLst>
          </p:cNvPr>
          <p:cNvSpPr txBox="1"/>
          <p:nvPr/>
        </p:nvSpPr>
        <p:spPr>
          <a:xfrm>
            <a:off x="7754983" y="3252816"/>
            <a:ext cx="42729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Promotion of Feeding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Achieved with protocols for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 initiation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Feed advancement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Feeding intolerance</a:t>
            </a:r>
          </a:p>
          <a:p>
            <a:pPr lvl="1" defTabSz="91440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di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agnosis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/assessment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5FE217-633B-1CB4-7F2B-C4188D14D6F4}"/>
              </a:ext>
            </a:extLst>
          </p:cNvPr>
          <p:cNvSpPr txBox="1"/>
          <p:nvPr/>
        </p:nvSpPr>
        <p:spPr>
          <a:xfrm>
            <a:off x="1002057" y="3429000"/>
            <a:ext cx="2424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Fear of Feeding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BFF79-4C41-4E50-41D0-12CA14593B6C}"/>
              </a:ext>
            </a:extLst>
          </p:cNvPr>
          <p:cNvSpPr txBox="1"/>
          <p:nvPr/>
        </p:nvSpPr>
        <p:spPr>
          <a:xfrm>
            <a:off x="4398864" y="1793289"/>
            <a:ext cx="2893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NICU Culture</a:t>
            </a:r>
          </a:p>
        </p:txBody>
      </p:sp>
    </p:spTree>
    <p:extLst>
      <p:ext uri="{BB962C8B-B14F-4D97-AF65-F5344CB8AC3E}">
        <p14:creationId xmlns:p14="http://schemas.microsoft.com/office/powerpoint/2010/main" val="538323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28A4-FDFB-AC94-5B4B-4A5F9E28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Feed Maternal Milk Must Establish Maternal Milk Supply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583EA8-39D3-EB69-BF69-92FB810E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73" y="1887264"/>
            <a:ext cx="56475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Evidence based methods</a:t>
            </a:r>
          </a:p>
          <a:p>
            <a:r>
              <a:rPr lang="en-US" sz="2000" dirty="0"/>
              <a:t>Pump early (by 6 hours) and often</a:t>
            </a:r>
          </a:p>
          <a:p>
            <a:r>
              <a:rPr lang="en-US" sz="2000" dirty="0"/>
              <a:t>Hand expression</a:t>
            </a:r>
          </a:p>
          <a:p>
            <a:r>
              <a:rPr lang="en-US" sz="2000" dirty="0"/>
              <a:t>Skin-to-skin time</a:t>
            </a:r>
          </a:p>
          <a:p>
            <a:r>
              <a:rPr lang="en-US" sz="2000" dirty="0"/>
              <a:t>Problem solving with lactation specialists</a:t>
            </a:r>
          </a:p>
          <a:p>
            <a:pPr lvl="1"/>
            <a:r>
              <a:rPr lang="en-US" sz="2000" dirty="0"/>
              <a:t>Comfort</a:t>
            </a:r>
          </a:p>
          <a:p>
            <a:pPr lvl="2"/>
            <a:r>
              <a:rPr lang="en-US" sz="2000" dirty="0"/>
              <a:t>Including proper phalange fit </a:t>
            </a:r>
          </a:p>
          <a:p>
            <a:pPr lvl="1"/>
            <a:r>
              <a:rPr lang="en-US" sz="2000" dirty="0"/>
              <a:t>Hospital grade pump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550" dirty="0"/>
          </a:p>
          <a:p>
            <a:pPr lvl="1"/>
            <a:endParaRPr lang="en-US" sz="2500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2D12C5-8E75-0DA5-0704-EA7D0810BA25}"/>
              </a:ext>
            </a:extLst>
          </p:cNvPr>
          <p:cNvSpPr txBox="1"/>
          <p:nvPr/>
        </p:nvSpPr>
        <p:spPr>
          <a:xfrm>
            <a:off x="2529634" y="6008914"/>
            <a:ext cx="975440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Parker L et al 2020; Morton J et al 2009; Furman L et al 2002; Hallowell SG et al 2016;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Casavant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SG et al 2015;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Fewtrell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MS et al 2016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EF5386-2356-86CE-3C52-2F495C777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546"/>
          <a:stretch/>
        </p:blipFill>
        <p:spPr>
          <a:xfrm>
            <a:off x="6062334" y="1715527"/>
            <a:ext cx="5857360" cy="3318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B4346E-A7B1-8C2A-E906-EA92D2E3528F}"/>
              </a:ext>
            </a:extLst>
          </p:cNvPr>
          <p:cNvSpPr txBox="1"/>
          <p:nvPr/>
        </p:nvSpPr>
        <p:spPr>
          <a:xfrm>
            <a:off x="10452632" y="5233855"/>
            <a:ext cx="1414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Parker et al 2020</a:t>
            </a:r>
          </a:p>
        </p:txBody>
      </p:sp>
    </p:spTree>
    <p:extLst>
      <p:ext uri="{BB962C8B-B14F-4D97-AF65-F5344CB8AC3E}">
        <p14:creationId xmlns:p14="http://schemas.microsoft.com/office/powerpoint/2010/main" val="765485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A15158-3C81-49DB-B8AC-D60EDE74F956}"/>
              </a:ext>
            </a:extLst>
          </p:cNvPr>
          <p:cNvSpPr txBox="1"/>
          <p:nvPr/>
        </p:nvSpPr>
        <p:spPr>
          <a:xfrm>
            <a:off x="550042" y="425669"/>
            <a:ext cx="10776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Milk Nutrition for Very Preterm Infants- the Mismatch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B6A80B-FDDA-4A4E-92B1-9AA5749D8694}"/>
              </a:ext>
            </a:extLst>
          </p:cNvPr>
          <p:cNvGraphicFramePr>
            <a:graphicFrameLocks noGrp="1"/>
          </p:cNvGraphicFramePr>
          <p:nvPr/>
        </p:nvGraphicFramePr>
        <p:xfrm>
          <a:off x="550042" y="1415637"/>
          <a:ext cx="9839432" cy="212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59858">
                  <a:extLst>
                    <a:ext uri="{9D8B030D-6E8A-4147-A177-3AD203B41FA5}">
                      <a16:colId xmlns:a16="http://schemas.microsoft.com/office/drawing/2014/main" val="1942856747"/>
                    </a:ext>
                  </a:extLst>
                </a:gridCol>
                <a:gridCol w="2459858">
                  <a:extLst>
                    <a:ext uri="{9D8B030D-6E8A-4147-A177-3AD203B41FA5}">
                      <a16:colId xmlns:a16="http://schemas.microsoft.com/office/drawing/2014/main" val="2765268506"/>
                    </a:ext>
                  </a:extLst>
                </a:gridCol>
                <a:gridCol w="2459858">
                  <a:extLst>
                    <a:ext uri="{9D8B030D-6E8A-4147-A177-3AD203B41FA5}">
                      <a16:colId xmlns:a16="http://schemas.microsoft.com/office/drawing/2014/main" val="258885375"/>
                    </a:ext>
                  </a:extLst>
                </a:gridCol>
                <a:gridCol w="2459858">
                  <a:extLst>
                    <a:ext uri="{9D8B030D-6E8A-4147-A177-3AD203B41FA5}">
                      <a16:colId xmlns:a16="http://schemas.microsoft.com/office/drawing/2014/main" val="3986342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Nutrient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preterm infant daily need/kg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Human milk delivery (150 mL/kg/day)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Human milk delivery (200-300 mL/kg/day)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392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Energy,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110-130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98</a:t>
                      </a:r>
                      <a:r>
                        <a:rPr lang="en-US" dirty="0"/>
                        <a:t>-147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130-294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920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Protein,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3.5-4.5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1.3</a:t>
                      </a:r>
                      <a:r>
                        <a:rPr lang="en-US" dirty="0"/>
                        <a:t>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09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Calcium, mmol (mg)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3-5.5 (120-220)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 (40)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1.3-2 (52-80)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07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Phosphorus, mmol (mg)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2.3-3.9 (70-120)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0.7 (22)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0.9-1.4 (29-44)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29937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B03278F-36BF-49FA-90B5-D861CAE7BB85}"/>
              </a:ext>
            </a:extLst>
          </p:cNvPr>
          <p:cNvSpPr txBox="1"/>
          <p:nvPr/>
        </p:nvSpPr>
        <p:spPr>
          <a:xfrm>
            <a:off x="550042" y="3574938"/>
            <a:ext cx="858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Sodium, iron, zinc, vitamins including vitamin D also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mismatched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need compared to intake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F83DA-39DC-4E27-B582-B7D72F29A949}"/>
              </a:ext>
            </a:extLst>
          </p:cNvPr>
          <p:cNvSpPr txBox="1"/>
          <p:nvPr/>
        </p:nvSpPr>
        <p:spPr>
          <a:xfrm>
            <a:off x="200457" y="4875967"/>
            <a:ext cx="11868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supplementation of energy, protein, calcium, phosphorus, micronutrients, and vitamins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763F2-5590-4E1A-A32A-11CD9E2D307D}"/>
              </a:ext>
            </a:extLst>
          </p:cNvPr>
          <p:cNvSpPr txBox="1"/>
          <p:nvPr/>
        </p:nvSpPr>
        <p:spPr>
          <a:xfrm>
            <a:off x="5689516" y="6489858"/>
            <a:ext cx="648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Goldberg et al 2018;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Arslanoglu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 et al 2019; Taylor SN 2021 in Nutritional Care of the Preterm Infant</a:t>
            </a:r>
          </a:p>
        </p:txBody>
      </p:sp>
    </p:spTree>
    <p:extLst>
      <p:ext uri="{BB962C8B-B14F-4D97-AF65-F5344CB8AC3E}">
        <p14:creationId xmlns:p14="http://schemas.microsoft.com/office/powerpoint/2010/main" val="933439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3395-DEF3-08CD-2410-A4670505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" y="365125"/>
            <a:ext cx="11960352" cy="900967"/>
          </a:xfrm>
        </p:spPr>
        <p:txBody>
          <a:bodyPr/>
          <a:lstStyle/>
          <a:p>
            <a:r>
              <a:rPr lang="en-US" dirty="0"/>
              <a:t>Very preterm infant parenteral vs enteral nutrition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E0D73-FCBF-082A-2075-BFE7693E4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541" y="1672354"/>
            <a:ext cx="112014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Start parenteral nutrition and enteral feeds in the first day</a:t>
            </a:r>
          </a:p>
          <a:p>
            <a:r>
              <a:rPr lang="en-US" dirty="0"/>
              <a:t>Parenteral nutrition</a:t>
            </a:r>
          </a:p>
          <a:p>
            <a:pPr lvl="1"/>
            <a:r>
              <a:rPr lang="en-US" dirty="0"/>
              <a:t>Amino acids: start ≤3g/kg/day and advance to 3.5 g/kg/day</a:t>
            </a:r>
          </a:p>
          <a:p>
            <a:pPr lvl="1"/>
            <a:r>
              <a:rPr lang="en-US" dirty="0"/>
              <a:t>Phosphorus: start 1 mmol/kg/day with a 0.8-1:1 </a:t>
            </a:r>
            <a:r>
              <a:rPr lang="en-US" dirty="0" err="1"/>
              <a:t>Ca:P</a:t>
            </a:r>
            <a:r>
              <a:rPr lang="en-US" dirty="0"/>
              <a:t> ratio and increase to 1.5-2 mmol/kg/day with a 1-1.3:1 </a:t>
            </a:r>
            <a:r>
              <a:rPr lang="en-US" dirty="0" err="1"/>
              <a:t>Ca:P</a:t>
            </a:r>
            <a:r>
              <a:rPr lang="en-US" dirty="0"/>
              <a:t> ratio</a:t>
            </a:r>
          </a:p>
          <a:p>
            <a:r>
              <a:rPr lang="en-US" dirty="0"/>
              <a:t>Enteral nutrition</a:t>
            </a:r>
          </a:p>
          <a:p>
            <a:pPr lvl="1"/>
            <a:r>
              <a:rPr lang="en-US" dirty="0"/>
              <a:t>Prioritize maternal milk </a:t>
            </a:r>
          </a:p>
          <a:p>
            <a:pPr lvl="2"/>
            <a:r>
              <a:rPr lang="en-US" dirty="0"/>
              <a:t>Dose dependent decrease in risk for NEC, sepsis, severe ROP </a:t>
            </a:r>
          </a:p>
          <a:p>
            <a:pPr lvl="2"/>
            <a:r>
              <a:rPr lang="en-US" dirty="0"/>
              <a:t>Provide the tools and support to obtain maternal milk </a:t>
            </a:r>
          </a:p>
          <a:p>
            <a:pPr lvl="1"/>
            <a:r>
              <a:rPr lang="en-US" dirty="0"/>
              <a:t>Donor milk when maternal milk not available to decrease risk of NEC</a:t>
            </a:r>
          </a:p>
          <a:p>
            <a:pPr lvl="1"/>
            <a:r>
              <a:rPr lang="en-US" dirty="0"/>
              <a:t>Provide 110-130 kcal/kg/day, 3-3.5 g/kg/day protein, extra calcium/phosphorus/sodium/zinc/iron/vitamins especially vitamin D</a:t>
            </a:r>
          </a:p>
        </p:txBody>
      </p:sp>
    </p:spTree>
    <p:extLst>
      <p:ext uri="{BB962C8B-B14F-4D97-AF65-F5344CB8AC3E}">
        <p14:creationId xmlns:p14="http://schemas.microsoft.com/office/powerpoint/2010/main" val="346757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28D349-7C1C-B01B-4AE6-EE90F4893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4E9CED-E108-5722-35DE-B33568D6CDB8}"/>
              </a:ext>
            </a:extLst>
          </p:cNvPr>
          <p:cNvSpPr txBox="1"/>
          <p:nvPr/>
        </p:nvSpPr>
        <p:spPr>
          <a:xfrm>
            <a:off x="4853940" y="3324455"/>
            <a:ext cx="15533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Preterm Infant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514169-D5F0-4E32-F4C8-47CED71D4729}"/>
              </a:ext>
            </a:extLst>
          </p:cNvPr>
          <p:cNvSpPr txBox="1"/>
          <p:nvPr/>
        </p:nvSpPr>
        <p:spPr>
          <a:xfrm>
            <a:off x="3086243" y="3334511"/>
            <a:ext cx="10390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Nutrition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41CEB-9049-8638-5F0B-4FC297FDDF8F}"/>
              </a:ext>
            </a:extLst>
          </p:cNvPr>
          <p:cNvSpPr txBox="1"/>
          <p:nvPr/>
        </p:nvSpPr>
        <p:spPr>
          <a:xfrm>
            <a:off x="7546691" y="1699973"/>
            <a:ext cx="8922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Growth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5BF31F-39E2-78A8-E726-BDCDCFB81CC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125310" y="3497581"/>
            <a:ext cx="728630" cy="11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F4CD44-171C-69CE-7EEA-7D30A7723768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6407315" y="1884639"/>
            <a:ext cx="1139377" cy="1624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29663A3-4D42-3942-0963-046DA295494E}"/>
              </a:ext>
            </a:extLst>
          </p:cNvPr>
          <p:cNvSpPr txBox="1"/>
          <p:nvPr/>
        </p:nvSpPr>
        <p:spPr>
          <a:xfrm>
            <a:off x="7546691" y="2521021"/>
            <a:ext cx="201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Neurodevelopment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66F580-6861-3033-4C82-0296133484D0}"/>
              </a:ext>
            </a:extLst>
          </p:cNvPr>
          <p:cNvSpPr txBox="1"/>
          <p:nvPr/>
        </p:nvSpPr>
        <p:spPr>
          <a:xfrm>
            <a:off x="7546690" y="3265579"/>
            <a:ext cx="20574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Bone mineralization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A85B34-E150-7F61-5EA5-6BA5E2BA160A}"/>
              </a:ext>
            </a:extLst>
          </p:cNvPr>
          <p:cNvSpPr txBox="1"/>
          <p:nvPr/>
        </p:nvSpPr>
        <p:spPr>
          <a:xfrm>
            <a:off x="7546691" y="3989322"/>
            <a:ext cx="19044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Anti-inflammatory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B5B6C1-308A-BAFA-1D33-02E1591C9979}"/>
              </a:ext>
            </a:extLst>
          </p:cNvPr>
          <p:cNvSpPr txBox="1"/>
          <p:nvPr/>
        </p:nvSpPr>
        <p:spPr>
          <a:xfrm>
            <a:off x="7564110" y="4713065"/>
            <a:ext cx="25549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Organ system maturation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EF80540-F902-82F6-66B0-DF9B31D56585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6407315" y="2694385"/>
            <a:ext cx="1156795" cy="814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5D034B-1587-76AC-962E-22921FB1B8BD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6407315" y="3438703"/>
            <a:ext cx="1116987" cy="70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0F955F-29F7-6B71-BC3A-59C9B2072996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6407315" y="3509122"/>
            <a:ext cx="1116987" cy="704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7D07FF-4AF1-0E4A-984C-DAB4F64E2AC7}"/>
              </a:ext>
            </a:extLst>
          </p:cNvPr>
          <p:cNvCxnSpPr>
            <a:cxnSpLocks/>
            <a:stCxn id="4" idx="3"/>
            <a:endCxn id="13" idx="1"/>
          </p:cNvCxnSpPr>
          <p:nvPr/>
        </p:nvCxnSpPr>
        <p:spPr>
          <a:xfrm>
            <a:off x="6407315" y="3509121"/>
            <a:ext cx="1156795" cy="1388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0E19ECC-5151-1E62-9F46-C3DC3AB9067E}"/>
              </a:ext>
            </a:extLst>
          </p:cNvPr>
          <p:cNvSpPr txBox="1"/>
          <p:nvPr/>
        </p:nvSpPr>
        <p:spPr>
          <a:xfrm>
            <a:off x="2961321" y="5582120"/>
            <a:ext cx="6322115" cy="507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en-US" sz="2700" dirty="0">
                <a:solidFill>
                  <a:prstClr val="black"/>
                </a:solidFill>
                <a:latin typeface="Calibri" panose="020F0502020204030204"/>
              </a:rPr>
              <a:t>Gold standard nutrition: optimize outcomes</a:t>
            </a:r>
          </a:p>
        </p:txBody>
      </p:sp>
    </p:spTree>
    <p:extLst>
      <p:ext uri="{BB962C8B-B14F-4D97-AF65-F5344CB8AC3E}">
        <p14:creationId xmlns:p14="http://schemas.microsoft.com/office/powerpoint/2010/main" val="382639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651AE-16C7-84C5-5B21-F11B804A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475" y="2386333"/>
            <a:ext cx="6124575" cy="26655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Gold Standard Nutrition for term uncomplicated newborn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BA5192-D1D6-4385-9B20-7991E9921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9CFA8C3-E4AC-4EF8-8986-83C92DBF5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939349E-97F2-4F20-99B2-B5BABDD5E5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DF4F205-369D-432D-BE06-61DCFE9AB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58D615-89F8-4EE3-A5C2-8B57E4874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529F45F-9E0D-4469-B6FE-BFA23DC31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4D258C8B-77B4-43BA-8B2F-AB7C96C3990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867E9E24-BE8C-47FF-BCF1-3E4BDF64DE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DD9DC28-AE74-45F4-8F16-49C6A59604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DDBBC55-F5AB-4776-B58D-648EECAB54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0F7ABFF-600B-4509-83F7-177A4FE3DB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>
                  <a:blip r:embed="rId2">
                    <a:alphaModFix amt="57000"/>
                  </a:blip>
                  <a:tile tx="0" ty="0" sx="100000" sy="100000" flip="none" algn="tl"/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5" name="Picture 4" descr="A statue of a person&#10;&#10;Description automatically generated with low confidence">
            <a:extLst>
              <a:ext uri="{FF2B5EF4-FFF2-40B4-BE49-F238E27FC236}">
                <a16:creationId xmlns:a16="http://schemas.microsoft.com/office/drawing/2014/main" id="{D99AD9D4-2640-4AEF-322E-4383CF8E3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6" y="1429488"/>
            <a:ext cx="2117880" cy="45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3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651AE-16C7-84C5-5B21-F11B804A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5" cy="26655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Gold Standard Nutrition:</a:t>
            </a:r>
            <a:b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Breastfeeding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BA5192-D1D6-4385-9B20-7991E9921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9CFA8C3-E4AC-4EF8-8986-83C92DBF5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939349E-97F2-4F20-99B2-B5BABDD5E5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DF4F205-369D-432D-BE06-61DCFE9AB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58D615-89F8-4EE3-A5C2-8B57E4874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529F45F-9E0D-4469-B6FE-BFA23DC31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4D258C8B-77B4-43BA-8B2F-AB7C96C3990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867E9E24-BE8C-47FF-BCF1-3E4BDF64DE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DD9DC28-AE74-45F4-8F16-49C6A59604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6DDBBC55-F5AB-4776-B58D-648EECAB54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0F7ABFF-600B-4509-83F7-177A4FE3DB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>
                  <a:blip r:embed="rId2">
                    <a:alphaModFix amt="57000"/>
                  </a:blip>
                  <a:tile tx="0" ty="0" sx="100000" sy="100000" flip="none" algn="tl"/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5" name="Picture 4" descr="A statue of a person&#10;&#10;Description automatically generated with low confidence">
            <a:extLst>
              <a:ext uri="{FF2B5EF4-FFF2-40B4-BE49-F238E27FC236}">
                <a16:creationId xmlns:a16="http://schemas.microsoft.com/office/drawing/2014/main" id="{D99AD9D4-2640-4AEF-322E-4383CF8E3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6" y="1429488"/>
            <a:ext cx="2117880" cy="457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74B766-F064-6468-1AF8-A1608C356BEC}"/>
              </a:ext>
            </a:extLst>
          </p:cNvPr>
          <p:cNvSpPr txBox="1"/>
          <p:nvPr/>
        </p:nvSpPr>
        <p:spPr>
          <a:xfrm>
            <a:off x="5043407" y="4969901"/>
            <a:ext cx="6918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 Condensed" panose="02070606080606020203" pitchFamily="18" charset="0"/>
                <a:ea typeface="+mn-ea"/>
                <a:cs typeface="+mn-cs"/>
              </a:rPr>
              <a:t>Breastfeeding and maternal milk are terms used throughout this talk.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 Condensed" panose="02070606080606020203" pitchFamily="18" charset="0"/>
                <a:ea typeface="+mn-ea"/>
                <a:cs typeface="+mn-cs"/>
              </a:rPr>
              <a:t>I respect that some lactating parents prefer the terms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 Condensed" panose="02070606080606020203" pitchFamily="18" charset="0"/>
                <a:ea typeface="+mn-ea"/>
                <a:cs typeface="+mn-cs"/>
              </a:rPr>
              <a:t>chestfeeding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 Condensed" panose="02070606080606020203" pitchFamily="18" charset="0"/>
                <a:ea typeface="+mn-ea"/>
                <a:cs typeface="+mn-cs"/>
              </a:rPr>
              <a:t> and parent milk. </a:t>
            </a:r>
          </a:p>
        </p:txBody>
      </p:sp>
    </p:spTree>
    <p:extLst>
      <p:ext uri="{BB962C8B-B14F-4D97-AF65-F5344CB8AC3E}">
        <p14:creationId xmlns:p14="http://schemas.microsoft.com/office/powerpoint/2010/main" val="259495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D258F-3CD9-39E6-FCE6-6A5B04556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>
                <a:solidFill>
                  <a:schemeClr val="bg1"/>
                </a:solidFill>
              </a:rPr>
              <a:t>Very preterm infant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Picture 4" descr="C:\Users\taylorse\AppData\Local\Microsoft\Windows\Temporary Internet Files\Content.IE5\65W2WN01\MC900047938[1].wmf">
            <a:extLst>
              <a:ext uri="{FF2B5EF4-FFF2-40B4-BE49-F238E27FC236}">
                <a16:creationId xmlns:a16="http://schemas.microsoft.com/office/drawing/2014/main" id="{C7E2EE6E-2A5E-A5E8-5610-6A96B20E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544" y="2129632"/>
            <a:ext cx="2598738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607D749-B3B8-8D44-E186-E29054D32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01944" y="2302667"/>
            <a:ext cx="2619375" cy="22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53" y="365125"/>
            <a:ext cx="11589745" cy="1325563"/>
          </a:xfrm>
        </p:spPr>
        <p:txBody>
          <a:bodyPr/>
          <a:lstStyle/>
          <a:p>
            <a:r>
              <a:rPr lang="en-US" dirty="0"/>
              <a:t>What does the preterm infant miss of fetal nutrition? Calcium and Phosphorus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80% is accrued in the 3</a:t>
            </a:r>
            <a:r>
              <a:rPr lang="en-US" baseline="30000" dirty="0"/>
              <a:t>rd</a:t>
            </a:r>
            <a:r>
              <a:rPr lang="en-US" dirty="0"/>
              <a:t> trimester</a:t>
            </a:r>
          </a:p>
          <a:p>
            <a:pPr lvl="1"/>
            <a:r>
              <a:rPr lang="en-US" dirty="0"/>
              <a:t>Peak accretion is 36-38 weeks</a:t>
            </a:r>
          </a:p>
          <a:p>
            <a:endParaRPr lang="en-US" dirty="0"/>
          </a:p>
          <a:p>
            <a:r>
              <a:rPr lang="en-US" dirty="0"/>
              <a:t>Starting at 26 weeks</a:t>
            </a:r>
          </a:p>
          <a:p>
            <a:pPr lvl="1"/>
            <a:r>
              <a:rPr lang="en-US" dirty="0"/>
              <a:t>Calcium: 90-120 mg/kg/day (2.2-3 mmol/kg/day)</a:t>
            </a:r>
          </a:p>
          <a:p>
            <a:pPr lvl="1"/>
            <a:r>
              <a:rPr lang="en-US" dirty="0"/>
              <a:t>Phosphorus: 60-75 mg/kg/day (1.9-2.4 mmol/kg/day)</a:t>
            </a:r>
          </a:p>
          <a:p>
            <a:pPr lvl="1"/>
            <a:r>
              <a:rPr lang="en-US" dirty="0"/>
              <a:t>Magnesium: 3-5 mg/kg/day (0.12-0.2 mmol/kg/day)</a:t>
            </a:r>
          </a:p>
          <a:p>
            <a:pPr lvl="1"/>
            <a:endParaRPr lang="en-US" dirty="0"/>
          </a:p>
          <a:p>
            <a:r>
              <a:rPr lang="en-US" dirty="0"/>
              <a:t>Most bone deposition </a:t>
            </a:r>
          </a:p>
          <a:p>
            <a:pPr lvl="1"/>
            <a:r>
              <a:rPr lang="en-US" dirty="0"/>
              <a:t>From 24 weeks to term </a:t>
            </a:r>
          </a:p>
        </p:txBody>
      </p:sp>
      <p:pic>
        <p:nvPicPr>
          <p:cNvPr id="5" name="Picture 4" descr="C:\Users\taylorse\AppData\Local\Microsoft\Windows\Temporary Internet Files\Content.IE5\65W2WN01\MC900047938[1].wmf">
            <a:extLst>
              <a:ext uri="{FF2B5EF4-FFF2-40B4-BE49-F238E27FC236}">
                <a16:creationId xmlns:a16="http://schemas.microsoft.com/office/drawing/2014/main" id="{11F75119-2D0C-4C9B-9686-BAE9298EC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947" y="4362150"/>
            <a:ext cx="2840966" cy="21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95CE39A-77F0-4AB3-8389-A3488F47A5CB}"/>
              </a:ext>
            </a:extLst>
          </p:cNvPr>
          <p:cNvSpPr/>
          <p:nvPr/>
        </p:nvSpPr>
        <p:spPr>
          <a:xfrm>
            <a:off x="1224950" y="2176538"/>
            <a:ext cx="5365631" cy="5693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3F23BE-E62B-449C-8A62-0DF38E189DAC}"/>
              </a:ext>
            </a:extLst>
          </p:cNvPr>
          <p:cNvSpPr/>
          <p:nvPr/>
        </p:nvSpPr>
        <p:spPr>
          <a:xfrm>
            <a:off x="100641" y="2950040"/>
            <a:ext cx="5365631" cy="5693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E5E09F-AA2A-43F9-A1D9-4238FE20BF5B}"/>
              </a:ext>
            </a:extLst>
          </p:cNvPr>
          <p:cNvSpPr/>
          <p:nvPr/>
        </p:nvSpPr>
        <p:spPr>
          <a:xfrm>
            <a:off x="404721" y="5407371"/>
            <a:ext cx="5365631" cy="5693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13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A15158-3C81-49DB-B8AC-D60EDE74F956}"/>
              </a:ext>
            </a:extLst>
          </p:cNvPr>
          <p:cNvSpPr txBox="1"/>
          <p:nvPr/>
        </p:nvSpPr>
        <p:spPr>
          <a:xfrm>
            <a:off x="550042" y="425669"/>
            <a:ext cx="10776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Milk Nutrition for Very Preterm Infants- the Mismatch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B6A80B-FDDA-4A4E-92B1-9AA5749D8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5283"/>
              </p:ext>
            </p:extLst>
          </p:nvPr>
        </p:nvGraphicFramePr>
        <p:xfrm>
          <a:off x="550042" y="1415637"/>
          <a:ext cx="9839432" cy="2123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59858">
                  <a:extLst>
                    <a:ext uri="{9D8B030D-6E8A-4147-A177-3AD203B41FA5}">
                      <a16:colId xmlns:a16="http://schemas.microsoft.com/office/drawing/2014/main" val="1942856747"/>
                    </a:ext>
                  </a:extLst>
                </a:gridCol>
                <a:gridCol w="2459858">
                  <a:extLst>
                    <a:ext uri="{9D8B030D-6E8A-4147-A177-3AD203B41FA5}">
                      <a16:colId xmlns:a16="http://schemas.microsoft.com/office/drawing/2014/main" val="2765268506"/>
                    </a:ext>
                  </a:extLst>
                </a:gridCol>
                <a:gridCol w="2459858">
                  <a:extLst>
                    <a:ext uri="{9D8B030D-6E8A-4147-A177-3AD203B41FA5}">
                      <a16:colId xmlns:a16="http://schemas.microsoft.com/office/drawing/2014/main" val="258885375"/>
                    </a:ext>
                  </a:extLst>
                </a:gridCol>
                <a:gridCol w="2459858">
                  <a:extLst>
                    <a:ext uri="{9D8B030D-6E8A-4147-A177-3AD203B41FA5}">
                      <a16:colId xmlns:a16="http://schemas.microsoft.com/office/drawing/2014/main" val="3986342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Nutrient (enteral intake)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preterm infant daily need/kg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Human milk delivery (150 mL/kg/day)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Human milk delivery (200-300 mL/kg/day)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392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Energy,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110-130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98</a:t>
                      </a:r>
                      <a:r>
                        <a:rPr lang="en-US" dirty="0"/>
                        <a:t>-147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130-294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920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Protein,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3.5-4.5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1.3</a:t>
                      </a:r>
                      <a:r>
                        <a:rPr lang="en-US" dirty="0"/>
                        <a:t>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09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Calcium, mmol (mg)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3-5.5 (120-220)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 (40)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1.3-2 (52-80)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07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Phosphorus, mmol (mg)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2.3-3.9 (70-120)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0.7 (22)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0.9-1.4 (29-44)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29937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B03278F-36BF-49FA-90B5-D861CAE7BB85}"/>
              </a:ext>
            </a:extLst>
          </p:cNvPr>
          <p:cNvSpPr txBox="1"/>
          <p:nvPr/>
        </p:nvSpPr>
        <p:spPr>
          <a:xfrm>
            <a:off x="550042" y="3574938"/>
            <a:ext cx="858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Sodium, iron, zinc, vitamins including vitamin D also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mismatched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need compared to intake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F83DA-39DC-4E27-B582-B7D72F29A949}"/>
              </a:ext>
            </a:extLst>
          </p:cNvPr>
          <p:cNvSpPr txBox="1"/>
          <p:nvPr/>
        </p:nvSpPr>
        <p:spPr>
          <a:xfrm>
            <a:off x="531383" y="4238224"/>
            <a:ext cx="78879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Daily volume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mismatch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between maternal milk removal and infant daily intake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Daily milk volume of at least 500-800 mL associated with sustaining milk supply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preterm infants often take 100-200 mL/day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milk feed is not immediately provided from parent to infant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Loss of nutrients in storage and feed preparation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763F2-5590-4E1A-A32A-11CD9E2D307D}"/>
              </a:ext>
            </a:extLst>
          </p:cNvPr>
          <p:cNvSpPr txBox="1"/>
          <p:nvPr/>
        </p:nvSpPr>
        <p:spPr>
          <a:xfrm>
            <a:off x="5689516" y="6489858"/>
            <a:ext cx="648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Goldberg et al 2018;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Arslanoglu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 et al 2019; Taylor SN 2021 in Nutritional Care of the Preterm Infant</a:t>
            </a:r>
          </a:p>
        </p:txBody>
      </p:sp>
    </p:spTree>
    <p:extLst>
      <p:ext uri="{BB962C8B-B14F-4D97-AF65-F5344CB8AC3E}">
        <p14:creationId xmlns:p14="http://schemas.microsoft.com/office/powerpoint/2010/main" val="31189843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7_Office Theme">
  <a:themeElements>
    <a:clrScheme name="LCM Yale Blu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619E"/>
      </a:accent1>
      <a:accent2>
        <a:srgbClr val="FF9300"/>
      </a:accent2>
      <a:accent3>
        <a:srgbClr val="8E867B"/>
      </a:accent3>
      <a:accent4>
        <a:srgbClr val="FFC000"/>
      </a:accent4>
      <a:accent5>
        <a:srgbClr val="09345F"/>
      </a:accent5>
      <a:accent6>
        <a:srgbClr val="70AD47"/>
      </a:accent6>
      <a:hlink>
        <a:srgbClr val="013562"/>
      </a:hlink>
      <a:folHlink>
        <a:srgbClr val="94165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E045E17-8C05-7C47-981B-B294B62FD1D9}" vid="{FF5DE2BC-0338-854F-B2F8-9BCC3739A4E5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Theme">
  <a:themeElements>
    <a:clrScheme name="LCM Yale Blu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619E"/>
      </a:accent1>
      <a:accent2>
        <a:srgbClr val="FF9300"/>
      </a:accent2>
      <a:accent3>
        <a:srgbClr val="8E867B"/>
      </a:accent3>
      <a:accent4>
        <a:srgbClr val="FFC000"/>
      </a:accent4>
      <a:accent5>
        <a:srgbClr val="09345F"/>
      </a:accent5>
      <a:accent6>
        <a:srgbClr val="70AD47"/>
      </a:accent6>
      <a:hlink>
        <a:srgbClr val="013562"/>
      </a:hlink>
      <a:folHlink>
        <a:srgbClr val="94165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E045E17-8C05-7C47-981B-B294B62FD1D9}" vid="{FF5DE2BC-0338-854F-B2F8-9BCC3739A4E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NEC Symposium TEMPLATE" id="{C3E9CA5A-A70C-4F48-887C-DF20E38A69A4}" vid="{47181173-C477-4C5B-9C62-DEDC08F8EE9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456</TotalTime>
  <Words>1567</Words>
  <Application>Microsoft Office PowerPoint</Application>
  <PresentationFormat>Widescreen</PresentationFormat>
  <Paragraphs>255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Bodoni MT Condensed</vt:lpstr>
      <vt:lpstr>Calibri</vt:lpstr>
      <vt:lpstr>Calibri Light</vt:lpstr>
      <vt:lpstr>CambriaMath</vt:lpstr>
      <vt:lpstr>LucidaGrande</vt:lpstr>
      <vt:lpstr>Verdana</vt:lpstr>
      <vt:lpstr>7_Office Theme</vt:lpstr>
      <vt:lpstr>5_Office Theme</vt:lpstr>
      <vt:lpstr>2_Office Theme</vt:lpstr>
      <vt:lpstr>12_Office Theme</vt:lpstr>
      <vt:lpstr>Office Theme</vt:lpstr>
      <vt:lpstr>PowerPoint Presentation</vt:lpstr>
      <vt:lpstr>PowerPoint Presentation</vt:lpstr>
      <vt:lpstr>Objective </vt:lpstr>
      <vt:lpstr>Objective </vt:lpstr>
      <vt:lpstr>Gold Standard Nutrition for term uncomplicated newborn </vt:lpstr>
      <vt:lpstr>Gold Standard Nutrition: Breastfeeding</vt:lpstr>
      <vt:lpstr>Very preterm infant</vt:lpstr>
      <vt:lpstr>What does the preterm infant miss of fetal nutrition? Calcium and Phosphorus example</vt:lpstr>
      <vt:lpstr>PowerPoint Presentation</vt:lpstr>
      <vt:lpstr>Very preterm infants have limitations in early enteral nutrition delivery, so currently have a reliance on parenteral nutrition</vt:lpstr>
      <vt:lpstr>Early initiation of parenteral nutrition macronutrients: decreases days to regain birthweight</vt:lpstr>
      <vt:lpstr>When birthweight is regained more quickly, overall hospital growth trajectory is improved and positively relates to neurodevelopment </vt:lpstr>
      <vt:lpstr>Preterm infant macronutrient goals</vt:lpstr>
      <vt:lpstr>Preterm infant macronutrient goals</vt:lpstr>
      <vt:lpstr>Parenteral Amino Acid Goal </vt:lpstr>
      <vt:lpstr>Parenteral Amino Acid Goal starting at 3 g/kg/day</vt:lpstr>
      <vt:lpstr>PowerPoint Presentation</vt:lpstr>
      <vt:lpstr>PowerPoint Presentation</vt:lpstr>
      <vt:lpstr>Calcium/Phosphorus Homeostasis with VLBW Infant “Aggressive” Parenteral Nutrition </vt:lpstr>
      <vt:lpstr>Phosphorus in Parenteral Nutrition </vt:lpstr>
      <vt:lpstr>Transitioning from parenteral to enteral nutrition: maintain protein and energy </vt:lpstr>
      <vt:lpstr>Health protection from a human milk diet</vt:lpstr>
      <vt:lpstr>PowerPoint Presentation</vt:lpstr>
      <vt:lpstr>Significant risk adjustment for the preterm infant</vt:lpstr>
      <vt:lpstr>Pasteurized donor human milk decreases risk for NEC</vt:lpstr>
      <vt:lpstr>Difference between maternal and donor milk in microbial diversity</vt:lpstr>
      <vt:lpstr>Extremely Preterm Infant NEC and Survival Improve Proportional to Maternal Milk Intake</vt:lpstr>
      <vt:lpstr>When is it safe to feed human milk? First day?  </vt:lpstr>
      <vt:lpstr>When not to feed human milk? How is feeding intolerance defined?</vt:lpstr>
      <vt:lpstr>When is not feeding (NPO) more beneficial than exposing to human milk? </vt:lpstr>
      <vt:lpstr>To Feed Maternal Milk Must Establish Maternal Milk Supply</vt:lpstr>
      <vt:lpstr>PowerPoint Presentation</vt:lpstr>
      <vt:lpstr>Very preterm infant parenteral vs enteral nutrition topics covered</vt:lpstr>
    </vt:vector>
  </TitlesOfParts>
  <Company>Yale-New Haven Health System</Company>
  <LinksUpToDate>false</LinksUpToDate>
  <SharedDoc>false</SharedDoc>
  <HyperlinkBase>https://pnce.org/courses/landingPage.php?courseID=6073-1EM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Very Preterm Infant Nutrition: Parenteral vs Enteral</dc:title>
  <dc:subject>Very Preterm Infant Nutrition: Parenteral vs Enteral</dc:subject>
  <dc:creator>sarah.n.taylor@yale.edu</dc:creator>
  <cp:keywords>Miami Neonatology</cp:keywords>
  <dc:description>Presented to Miami Neonatology 2023—47th International Conference</dc:description>
  <cp:lastModifiedBy>Mark Gorney</cp:lastModifiedBy>
  <cp:revision>14</cp:revision>
  <dcterms:created xsi:type="dcterms:W3CDTF">2018-09-21T19:11:20Z</dcterms:created>
  <dcterms:modified xsi:type="dcterms:W3CDTF">2024-01-10T00:34:22Z</dcterms:modified>
</cp:coreProperties>
</file>